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</p:sldMasterIdLst>
  <p:notesMasterIdLst>
    <p:notesMasterId r:id="rId23"/>
  </p:notesMasterIdLst>
  <p:sldIdLst>
    <p:sldId id="10434" r:id="rId6"/>
    <p:sldId id="1551316" r:id="rId7"/>
    <p:sldId id="2146848855" r:id="rId8"/>
    <p:sldId id="2146849294" r:id="rId9"/>
    <p:sldId id="2146849434" r:id="rId10"/>
    <p:sldId id="2146849460" r:id="rId11"/>
    <p:sldId id="2146848796" r:id="rId12"/>
    <p:sldId id="2147326948" r:id="rId13"/>
    <p:sldId id="2128752248" r:id="rId14"/>
    <p:sldId id="2146849274" r:id="rId15"/>
    <p:sldId id="2128752515" r:id="rId16"/>
    <p:sldId id="2147326949" r:id="rId17"/>
    <p:sldId id="2147326951" r:id="rId18"/>
    <p:sldId id="2147326950" r:id="rId19"/>
    <p:sldId id="2147326947" r:id="rId20"/>
    <p:sldId id="2146849415" r:id="rId21"/>
    <p:sldId id="104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BE2"/>
    <a:srgbClr val="FFFFFF"/>
    <a:srgbClr val="2678E4"/>
    <a:srgbClr val="2287E7"/>
    <a:srgbClr val="92D050"/>
    <a:srgbClr val="4C006D"/>
    <a:srgbClr val="533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6357" autoAdjust="0"/>
  </p:normalViewPr>
  <p:slideViewPr>
    <p:cSldViewPr snapToGrid="0" showGuides="1">
      <p:cViewPr varScale="1">
        <p:scale>
          <a:sx n="103" d="100"/>
          <a:sy n="103" d="100"/>
        </p:scale>
        <p:origin x="84" y="2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0E8DD-A0C7-419E-AC85-726EB37FF7FF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A71B4-60CD-4D49-B779-926567448A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873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00000"/>
                </a:solidFill>
              </a:rPr>
              <a:t>Who we are 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Founded &amp; funded by the US .gov in 2017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Private/public partnership - $140M+ over 5 years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represent the ‘Voice of Manufacturing’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NOT a Vendor, NO product to sell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engage the SM Ecosystem through a membership model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Fund REAL Manufacturing Innovation &amp; Research that enables the Democratization of Smart Manufacturing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Technology (Digital Transformation)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Education &amp; Workforce Development (Cultural Transformation)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A71B4-60CD-4D49-B779-926567448A58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44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71B4-60CD-4D49-B779-926567448A58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8782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71B4-60CD-4D49-B779-926567448A58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5332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94EAE-4A45-45F4-91C0-C4F4418B0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19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94EAE-4A45-45F4-91C0-C4F4418B0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3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71B4-60CD-4D49-B779-926567448A58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113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94EAE-4A45-45F4-91C0-C4F4418B0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47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94EAE-4A45-45F4-91C0-C4F4418B0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4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94EAE-4A45-45F4-91C0-C4F4418B0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8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94EAE-4A45-45F4-91C0-C4F4418B0B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4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71B4-60CD-4D49-B779-926567448A58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0395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94EAE-4A45-45F4-91C0-C4F4418B0B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2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A71B4-60CD-4D49-B779-926567448A58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23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2C7BE8B-91F4-4A54-A7B1-03EE64BCAD5D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2020 CESMII - All Rights Reserved.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7631E-B975-40A3-A5A9-3E91B05D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A345B4D6-C8FA-4DA2-90DE-C4704D9AE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5" t="4700" r="38047"/>
          <a:stretch/>
        </p:blipFill>
        <p:spPr>
          <a:xfrm>
            <a:off x="-273050" y="0"/>
            <a:ext cx="8439150" cy="6877696"/>
          </a:xfrm>
          <a:custGeom>
            <a:avLst/>
            <a:gdLst>
              <a:gd name="connsiteX0" fmla="*/ 0 w 8438357"/>
              <a:gd name="connsiteY0" fmla="*/ 0 h 6917122"/>
              <a:gd name="connsiteX1" fmla="*/ 8438357 w 8438357"/>
              <a:gd name="connsiteY1" fmla="*/ 0 h 6917122"/>
              <a:gd name="connsiteX2" fmla="*/ 5790432 w 8438357"/>
              <a:gd name="connsiteY2" fmla="*/ 6917122 h 6917122"/>
              <a:gd name="connsiteX3" fmla="*/ 0 w 8438357"/>
              <a:gd name="connsiteY3" fmla="*/ 6917122 h 691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8357" h="6917122">
                <a:moveTo>
                  <a:pt x="0" y="0"/>
                </a:moveTo>
                <a:lnTo>
                  <a:pt x="8438357" y="0"/>
                </a:lnTo>
                <a:lnTo>
                  <a:pt x="5790432" y="6917122"/>
                </a:lnTo>
                <a:lnTo>
                  <a:pt x="0" y="6917122"/>
                </a:ln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1FDB3A-79BC-4DB7-95FE-27F4A466F6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475384" y="0"/>
            <a:ext cx="2690716" cy="698469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45D8911-7987-45D8-93D6-32A3594E54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0175" y="3658241"/>
            <a:ext cx="14532349" cy="4574311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31B0153-3196-4C57-BFAB-FF056DFCFF22}"/>
              </a:ext>
            </a:extLst>
          </p:cNvPr>
          <p:cNvSpPr txBox="1">
            <a:spLocks/>
          </p:cNvSpPr>
          <p:nvPr userDrawn="1"/>
        </p:nvSpPr>
        <p:spPr>
          <a:xfrm>
            <a:off x="11381013" y="6512571"/>
            <a:ext cx="438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14639-741F-4435-A879-97B749C52B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476" y="2885488"/>
            <a:ext cx="4198914" cy="13486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FDF64-4B66-4D00-8CE0-8823A7B63CC5}"/>
              </a:ext>
            </a:extLst>
          </p:cNvPr>
          <p:cNvSpPr txBox="1"/>
          <p:nvPr userDrawn="1"/>
        </p:nvSpPr>
        <p:spPr>
          <a:xfrm>
            <a:off x="7738375" y="1769199"/>
            <a:ext cx="4027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Accelerating the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Democratization of Smart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87145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338D3"/>
              </a:gs>
              <a:gs pos="100000">
                <a:srgbClr val="4C006D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9426024-A08C-4BD6-918B-4187100B3C88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5BB5-16BE-4DA3-9752-82DE02737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9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4D447DD-E9E6-46DE-9DA2-E94F875468C3}"/>
              </a:ext>
            </a:extLst>
          </p:cNvPr>
          <p:cNvSpPr txBox="1">
            <a:spLocks/>
          </p:cNvSpPr>
          <p:nvPr userDrawn="1"/>
        </p:nvSpPr>
        <p:spPr>
          <a:xfrm>
            <a:off x="1" y="3447173"/>
            <a:ext cx="12192000" cy="87460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Democratizing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MART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ANUFACTURING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914519-0F4C-49DB-BFAA-9CAEDDFD0788}"/>
              </a:ext>
            </a:extLst>
          </p:cNvPr>
          <p:cNvSpPr txBox="1"/>
          <p:nvPr userDrawn="1"/>
        </p:nvSpPr>
        <p:spPr>
          <a:xfrm>
            <a:off x="5583682" y="6523510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www.cesmii.org</a:t>
            </a:r>
          </a:p>
        </p:txBody>
      </p:sp>
      <p:pic>
        <p:nvPicPr>
          <p:cNvPr id="39" name="Picture 38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509718B-42F1-4050-B201-C1922108A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87" y="2146579"/>
            <a:ext cx="2450429" cy="788222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A0B0729C-540E-4BC1-8068-7A3003B15603}"/>
              </a:ext>
            </a:extLst>
          </p:cNvPr>
          <p:cNvSpPr txBox="1">
            <a:spLocks/>
          </p:cNvSpPr>
          <p:nvPr userDrawn="1"/>
        </p:nvSpPr>
        <p:spPr>
          <a:xfrm>
            <a:off x="9010826" y="64962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01F432E1-36DD-4B2F-BB55-FC07013070FA}"/>
              </a:ext>
            </a:extLst>
          </p:cNvPr>
          <p:cNvSpPr txBox="1">
            <a:spLocks/>
          </p:cNvSpPr>
          <p:nvPr userDrawn="1"/>
        </p:nvSpPr>
        <p:spPr>
          <a:xfrm>
            <a:off x="2860997" y="481258"/>
            <a:ext cx="6470009" cy="78822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HGMaruGothicMPRO" panose="020B0400000000000000" pitchFamily="34" charset="-128"/>
                <a:ea typeface="HGMaruGothicMPRO" panose="020B0400000000000000" pitchFamily="34" charset="-128"/>
                <a:cs typeface="Microsoft GothicNeo" panose="020B0503020000020004" pitchFamily="34" charset="-127"/>
              </a:rPr>
              <a:t>Engage with us!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MaruGothicMPRO" panose="020B0400000000000000" pitchFamily="34" charset="-128"/>
              <a:ea typeface="HGMaruGothicMPRO" panose="020B0400000000000000" pitchFamily="34" charset="-128"/>
              <a:cs typeface="Microsoft GothicNeo" panose="020B0503020000020004" pitchFamily="34" charset="-127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351979-084D-4253-9395-E0A9D9C83B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6988" y="4809788"/>
            <a:ext cx="7658027" cy="1298249"/>
          </a:xfrm>
          <a:prstGeom prst="rect">
            <a:avLst/>
          </a:prstGeom>
        </p:spPr>
      </p:pic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F4CC1D50-6A46-4D6B-A45C-B4694B559F7C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</p:spTree>
    <p:extLst>
      <p:ext uri="{BB962C8B-B14F-4D97-AF65-F5344CB8AC3E}">
        <p14:creationId xmlns:p14="http://schemas.microsoft.com/office/powerpoint/2010/main" val="92231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985BCC-3DAE-124D-B075-4DFD22B21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34FCFA-B738-3043-9688-364609368F8A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45ABE1-D1E7-F145-AA3E-A31A37C8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ctr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F289E27-09B5-5043-A47C-A74207AEE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54135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3">
            <a:extLst>
              <a:ext uri="{FF2B5EF4-FFF2-40B4-BE49-F238E27FC236}">
                <a16:creationId xmlns:a16="http://schemas.microsoft.com/office/drawing/2014/main" id="{DDDA9FB9-3383-DA4F-87CB-6386F0C9D5A2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32AE7E-4B0E-2A4D-8823-28617BCAE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D69D3C-AE9F-2C4A-8BF7-2B281485696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960" y="1600199"/>
            <a:ext cx="3438525" cy="4572001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BAD3047-4B6E-5A43-9771-8C25A532BD6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87426" y="1600198"/>
            <a:ext cx="3438525" cy="4572001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C053555-E87E-9C41-9C85-616AE7F2A51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67604" y="1600200"/>
            <a:ext cx="3438525" cy="4572000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A419FF-707B-2647-B89B-7676C823C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FF1337-EF52-4749-9E5B-6DC6DE1638D4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2022 CESMII - All Rights Reserved.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8D9D3F-3B88-6E40-8CE3-1D34356F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ctr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164B734-45F7-3445-A73D-FA97314C8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8A271-2F92-5DA3-F312-6D3E367007F2}"/>
              </a:ext>
            </a:extLst>
          </p:cNvPr>
          <p:cNvSpPr/>
          <p:nvPr userDrawn="1"/>
        </p:nvSpPr>
        <p:spPr>
          <a:xfrm>
            <a:off x="0" y="1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473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3">
            <a:extLst>
              <a:ext uri="{FF2B5EF4-FFF2-40B4-BE49-F238E27FC236}">
                <a16:creationId xmlns:a16="http://schemas.microsoft.com/office/drawing/2014/main" id="{0F55CF72-B0BF-1744-B0C3-F804144C660D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938773-5556-BE46-9389-169DFCE98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A71E78-46A1-5447-9C41-796C73787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3A3B5853-AFEE-D735-9D01-2A59E1CED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6368" b="3526"/>
          <a:stretch/>
        </p:blipFill>
        <p:spPr>
          <a:xfrm>
            <a:off x="0" y="0"/>
            <a:ext cx="12191999" cy="6366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1D102F-8E8B-0317-2599-68EE303C52EE}"/>
              </a:ext>
            </a:extLst>
          </p:cNvPr>
          <p:cNvSpPr/>
          <p:nvPr userDrawn="1"/>
        </p:nvSpPr>
        <p:spPr>
          <a:xfrm>
            <a:off x="4296229" y="-1"/>
            <a:ext cx="7895770" cy="6357257"/>
          </a:xfrm>
          <a:prstGeom prst="rect">
            <a:avLst/>
          </a:prstGeom>
          <a:gradFill flip="none" rotWithShape="1">
            <a:gsLst>
              <a:gs pos="74000">
                <a:srgbClr val="002060">
                  <a:alpha val="96975"/>
                </a:srgbClr>
              </a:gs>
              <a:gs pos="8000">
                <a:schemeClr val="accent1">
                  <a:lumMod val="50000"/>
                  <a:alpha val="6775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AD5194-C4EB-B291-DB43-FD5AE7ADF817}"/>
              </a:ext>
            </a:extLst>
          </p:cNvPr>
          <p:cNvSpPr/>
          <p:nvPr userDrawn="1"/>
        </p:nvSpPr>
        <p:spPr>
          <a:xfrm>
            <a:off x="0" y="0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59260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8A271-2F92-5DA3-F312-6D3E367007F2}"/>
              </a:ext>
            </a:extLst>
          </p:cNvPr>
          <p:cNvSpPr/>
          <p:nvPr userDrawn="1"/>
        </p:nvSpPr>
        <p:spPr>
          <a:xfrm>
            <a:off x="0" y="1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662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847793D2-BCA6-FC77-E4FD-492B1D402558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2" y="-13718"/>
            <a:ext cx="12252960" cy="63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+ Sub-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5DA43D1-2814-4C82-A5C4-F787C419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6D9BAD-D023-4DC2-9129-1FF2B3359A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588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5B9A0A-7697-4F34-A443-E7B15D96C3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728788"/>
            <a:ext cx="10515600" cy="4448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02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7F9E7D-8EDE-2994-3BD3-062C09D857DD}"/>
              </a:ext>
            </a:extLst>
          </p:cNvPr>
          <p:cNvSpPr/>
          <p:nvPr userDrawn="1"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0">
                <a:srgbClr val="5338D3"/>
              </a:gs>
              <a:gs pos="100000">
                <a:srgbClr val="4C006D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8893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51ABC9-D666-69C5-9B5D-52AAD75101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7950" y="1979613"/>
            <a:ext cx="9398000" cy="2894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insert divider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A5A3AB-B892-D935-1C05-1FE0B6D51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5CC5A3-A2B0-9023-E76A-6F2AF583D15B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99522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8D879B-1992-142F-FBCE-D28B815E87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7950" y="1979613"/>
            <a:ext cx="9398000" cy="2894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insert divider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F3A3B77-E583-C028-4AE8-F2615201D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0B7FE7-B105-F589-9E9D-E5B86AAE8663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4791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F77A33-556E-0B7E-54B3-4FAF5F56E488}"/>
              </a:ext>
            </a:extLst>
          </p:cNvPr>
          <p:cNvSpPr/>
          <p:nvPr userDrawn="1"/>
        </p:nvSpPr>
        <p:spPr>
          <a:xfrm>
            <a:off x="0" y="1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A51230-AF92-34EB-5D60-F38DBBFDE5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bg1"/>
                </a:solidFill>
              </a:defRPr>
            </a:lvl1pPr>
            <a:lvl2pPr marL="457200" indent="0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16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338D3"/>
              </a:gs>
              <a:gs pos="100000">
                <a:srgbClr val="4C006D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0A3F70-89C9-32B6-6FBD-8A32205A410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7950" y="1979613"/>
            <a:ext cx="9398000" cy="2894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insert divider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FE2670-216E-C629-124F-ED11062EE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5D00D0-F6C0-F42A-0360-ABAED5DED92D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35109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2DB8D85-E253-DBB3-1FD7-E2493E98A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970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2DB8D85-E253-DBB3-1FD7-E2493E98A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099394"/>
            <a:ext cx="11649075" cy="51740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17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AF7479F-9DA3-F088-74A7-8B5672E12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0083043-B8F4-C313-2B52-5ECE6CFC9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99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3">
            <a:extLst>
              <a:ext uri="{FF2B5EF4-FFF2-40B4-BE49-F238E27FC236}">
                <a16:creationId xmlns:a16="http://schemas.microsoft.com/office/drawing/2014/main" id="{1B6F79E1-981C-FD47-9197-310057CE5283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FC9E2-5DA7-0F4C-BF27-19492EC4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B16AB-EAF5-B740-81F2-7CA84EACE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43D0B7-6B4C-694E-BA98-8FA6A6C777B4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DB8FD7-7134-9C43-A5D9-4ABBB254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9215F5C-51C1-FF06-BCFC-197623859F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6A266E1-6DBB-E821-4B61-0BF91EB41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509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AF7479F-9DA3-F088-74A7-8B5672E12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C67DA59-9F8D-1404-B456-2AAC825A8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52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5DA43D1-2814-4C82-A5C4-F787C419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5B9A0A-7697-4F34-A443-E7B15D96C3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728788"/>
            <a:ext cx="10515600" cy="4448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917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3">
            <a:extLst>
              <a:ext uri="{FF2B5EF4-FFF2-40B4-BE49-F238E27FC236}">
                <a16:creationId xmlns:a16="http://schemas.microsoft.com/office/drawing/2014/main" id="{1B6F79E1-981C-FD47-9197-310057CE5283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FC9E2-5DA7-0F4C-BF27-19492EC4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B16AB-EAF5-B740-81F2-7CA84EACE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43D0B7-6B4C-694E-BA98-8FA6A6C777B4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DB8FD7-7134-9C43-A5D9-4ABBB254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9215F5C-51C1-FF06-BCFC-197623859F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96FC9BF-7956-5B08-CE80-2E2C28F53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595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A51230-AF92-34EB-5D60-F38DBBFDE5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527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AF7479F-9DA3-F088-74A7-8B5672E12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C67DA59-9F8D-1404-B456-2AAC825A8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063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3">
            <a:extLst>
              <a:ext uri="{FF2B5EF4-FFF2-40B4-BE49-F238E27FC236}">
                <a16:creationId xmlns:a16="http://schemas.microsoft.com/office/drawing/2014/main" id="{1B6F79E1-981C-FD47-9197-310057CE5283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FC9E2-5DA7-0F4C-BF27-19492EC4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B16AB-EAF5-B740-81F2-7CA84EACE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43D0B7-6B4C-694E-BA98-8FA6A6C777B4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DB8FD7-7134-9C43-A5D9-4ABBB254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9215F5C-51C1-FF06-BCFC-197623859F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96FC9BF-7956-5B08-CE80-2E2C28F53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33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985BCC-3DAE-124D-B075-4DFD22B21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34FCFA-B738-3043-9688-364609368F8A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45ABE1-D1E7-F145-AA3E-A31A37C8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ctr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F289E27-09B5-5043-A47C-A74207AEE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52861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3">
            <a:extLst>
              <a:ext uri="{FF2B5EF4-FFF2-40B4-BE49-F238E27FC236}">
                <a16:creationId xmlns:a16="http://schemas.microsoft.com/office/drawing/2014/main" id="{1B6F79E1-981C-FD47-9197-310057CE5283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FC9E2-5DA7-0F4C-BF27-19492EC4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596E58-DF50-EB49-A35A-C17C3CE36112}"/>
              </a:ext>
            </a:extLst>
          </p:cNvPr>
          <p:cNvCxnSpPr>
            <a:cxnSpLocks noChangeAspect="1"/>
          </p:cNvCxnSpPr>
          <p:nvPr userDrawn="1"/>
        </p:nvCxnSpPr>
        <p:spPr>
          <a:xfrm flipV="1">
            <a:off x="6114929" y="1600201"/>
            <a:ext cx="0" cy="4571999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829B9FF-849D-3847-80FA-46FA33C35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DBF007-8FA8-C14C-9BDB-F5EB039F6BC2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BE7794-4C60-BC49-AFF3-8EAE1158DC1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71734" y="2007370"/>
            <a:ext cx="4771072" cy="2843259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EA1C274-6E34-C14C-BEA8-C20BD02316A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73854" y="2007370"/>
            <a:ext cx="4771072" cy="2843259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E040B91-098B-A845-846C-F6840A01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ctr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CF1B488C-6675-0346-882A-3DF73FECE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278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0B5E51D-FD1F-4C87-93AA-8A326C2485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014" y="1600201"/>
            <a:ext cx="5812986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arallelogram 3">
            <a:extLst>
              <a:ext uri="{FF2B5EF4-FFF2-40B4-BE49-F238E27FC236}">
                <a16:creationId xmlns:a16="http://schemas.microsoft.com/office/drawing/2014/main" id="{1B6F79E1-981C-FD47-9197-310057CE5283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FC9E2-5DA7-0F4C-BF27-19492EC4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5F24DA-7A5C-8A4E-8358-EA73D2D0CB1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71734" y="2007370"/>
            <a:ext cx="4771072" cy="2843259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B10D0F-FD19-A241-8342-6CAF1ACFC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0313948-116C-F44C-B65B-B054DD4F04A5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44D05BB-8332-C549-9D48-6E5393C0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A1CE3B9-6FE6-A440-A3D8-621CB0F193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26920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</p:spTree>
    <p:extLst>
      <p:ext uri="{BB962C8B-B14F-4D97-AF65-F5344CB8AC3E}">
        <p14:creationId xmlns:p14="http://schemas.microsoft.com/office/powerpoint/2010/main" val="3878870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21B3A16-8DB5-58B4-6849-F657BB5AF4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330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21B3A16-8DB5-58B4-6849-F657BB5AF4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6225" y="1463040"/>
            <a:ext cx="11649075" cy="465359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41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+ Sub-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248C06D-9EB9-4DAB-945E-E887BEB2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1B2082-0CD2-4EEC-A2EE-B1C89E4AF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588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287DD6-C688-4E9C-9F34-AAAC454FD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Copyright © 2023 CESMII - All Rights Reserved.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8A271-2F92-5DA3-F312-6D3E367007F2}"/>
              </a:ext>
            </a:extLst>
          </p:cNvPr>
          <p:cNvSpPr/>
          <p:nvPr userDrawn="1"/>
        </p:nvSpPr>
        <p:spPr>
          <a:xfrm>
            <a:off x="0" y="1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28FF7E-AA9C-4342-A9BF-BE5CA8556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" y="491067"/>
            <a:ext cx="2322786" cy="592794"/>
          </a:xfrm>
          <a:prstGeom prst="rect">
            <a:avLst/>
          </a:prstGeom>
        </p:spPr>
      </p:pic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ADCD2D5D-0776-17A3-3ECE-584CF849E5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" y="3088340"/>
            <a:ext cx="2322786" cy="592794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97A73B-DCD4-17B2-9D41-0F88875CAD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" y="1789703"/>
            <a:ext cx="2322786" cy="59279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A4B015-7953-5264-446B-BB45DABE84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40" y="496694"/>
            <a:ext cx="2322786" cy="746034"/>
          </a:xfrm>
          <a:prstGeom prst="rect">
            <a:avLst/>
          </a:prstGeom>
        </p:spPr>
      </p:pic>
      <p:pic>
        <p:nvPicPr>
          <p:cNvPr id="14" name="Picture 1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D77F84E-65B5-96D0-42BE-DACBB280CE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40" y="3088340"/>
            <a:ext cx="2322786" cy="74603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F01DFF2-9E89-FBD3-AA78-8FB1AF5C8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40" y="1792517"/>
            <a:ext cx="2322786" cy="7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0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4ED93-0FAA-C14F-9D20-D9A8F3A4395A}"/>
              </a:ext>
            </a:extLst>
          </p:cNvPr>
          <p:cNvSpPr/>
          <p:nvPr userDrawn="1"/>
        </p:nvSpPr>
        <p:spPr>
          <a:xfrm>
            <a:off x="0" y="0"/>
            <a:ext cx="347472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0F55CF72-B0BF-1744-B0C3-F804144C660D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938773-5556-BE46-9389-169DFCE98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705C8C-490A-344C-B6CB-2906523A2A2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83014" y="1600200"/>
            <a:ext cx="2878432" cy="238177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FDAB1D-DF07-B945-9D9D-267EB7CB79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62115" y="1600200"/>
            <a:ext cx="8046871" cy="4572000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98E505-9058-5849-86A6-E3EAA685AFF8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3F0981-35EA-254C-87F9-E8716B01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115" y="274320"/>
            <a:ext cx="8063185" cy="597101"/>
          </a:xfrm>
          <a:prstGeom prst="rect">
            <a:avLst/>
          </a:prstGeom>
        </p:spPr>
        <p:txBody>
          <a:bodyPr lIns="182880" rIns="182880" anchor="t" anchorCtr="0">
            <a:no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9B8D5AC-5753-2145-B917-E75DB2DC11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2115" y="914400"/>
            <a:ext cx="8063185" cy="365125"/>
          </a:xfrm>
          <a:prstGeom prst="rect">
            <a:avLst/>
          </a:prstGeom>
        </p:spPr>
        <p:txBody>
          <a:bodyPr lIns="182880" rIns="18288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E3C1946-9E6F-264F-930C-DE3730F8F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27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DA1F73-EA10-0C45-9B2C-0B943A8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767666-5B9B-9649-8F94-A9F65234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3638187-B40C-6548-B2D5-5FD2C931B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FE726F-D5A0-1E4D-B465-E9C6DC4A85C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3014" y="1605902"/>
            <a:ext cx="11642286" cy="4566298"/>
          </a:xfrm>
          <a:prstGeom prst="rect">
            <a:avLst/>
          </a:prstGeom>
        </p:spPr>
        <p:txBody>
          <a:bodyPr numCol="2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95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248C06D-9EB9-4DAB-945E-E887BEB2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1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287DD6-C688-4E9C-9F34-AAAC454FD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2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87870D-C780-4128-ABA3-7BF0D5F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3669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00AF634-7D2A-E54C-9257-22DBAC931BEA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9009F-8AB7-604C-8654-C6278FE10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018926-257C-E347-A1F7-852540CA7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20BC96-FA51-AD47-835E-B0562DB56297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Copyright © 2023 CESMII - All Rights Reserved.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8A271-2F92-5DA3-F312-6D3E367007F2}"/>
              </a:ext>
            </a:extLst>
          </p:cNvPr>
          <p:cNvSpPr/>
          <p:nvPr userDrawn="1"/>
        </p:nvSpPr>
        <p:spPr>
          <a:xfrm>
            <a:off x="0" y="1"/>
            <a:ext cx="12192000" cy="63669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5A33A-2BB9-8F1E-38D2-055AF428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l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7F1CBEF-B1D3-08FB-87F9-0328B430C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8CBEE7-A033-01E1-39F6-2E81EA94BE8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3014" y="1605902"/>
            <a:ext cx="11642286" cy="4566298"/>
          </a:xfrm>
          <a:prstGeom prst="rect">
            <a:avLst/>
          </a:prstGeom>
        </p:spPr>
        <p:txBody>
          <a:bodyPr numCol="2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75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3">
            <a:extLst>
              <a:ext uri="{FF2B5EF4-FFF2-40B4-BE49-F238E27FC236}">
                <a16:creationId xmlns:a16="http://schemas.microsoft.com/office/drawing/2014/main" id="{DDDA9FB9-3383-DA4F-87CB-6386F0C9D5A2}"/>
              </a:ext>
            </a:extLst>
          </p:cNvPr>
          <p:cNvSpPr/>
          <p:nvPr userDrawn="1"/>
        </p:nvSpPr>
        <p:spPr>
          <a:xfrm>
            <a:off x="-31532" y="6525491"/>
            <a:ext cx="11474338" cy="365125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32AE7E-4B0E-2A4D-8823-28617BCAE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5" y="6494282"/>
            <a:ext cx="369697" cy="369697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D69D3C-AE9F-2C4A-8BF7-2B281485696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962" y="1600200"/>
            <a:ext cx="3438525" cy="4572001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BAD3047-4B6E-5A43-9771-8C25A532BD6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87426" y="1600199"/>
            <a:ext cx="3438525" cy="4572001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C053555-E87E-9C41-9C85-616AE7F2A51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67606" y="1600200"/>
            <a:ext cx="3438525" cy="4572000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A419FF-707B-2647-B89B-7676C823C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FF1337-EF52-4749-9E5B-6DC6DE1638D4}"/>
              </a:ext>
            </a:extLst>
          </p:cNvPr>
          <p:cNvSpPr txBox="1">
            <a:spLocks/>
          </p:cNvSpPr>
          <p:nvPr userDrawn="1"/>
        </p:nvSpPr>
        <p:spPr>
          <a:xfrm>
            <a:off x="283016" y="6528338"/>
            <a:ext cx="357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</a:rPr>
              <a:t>Copyright ©  CESMII - All Rights Reserved.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8D9D3F-3B88-6E40-8CE3-1D34356F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9" y="274321"/>
            <a:ext cx="11649543" cy="597101"/>
          </a:xfrm>
          <a:prstGeom prst="rect">
            <a:avLst/>
          </a:prstGeom>
        </p:spPr>
        <p:txBody>
          <a:bodyPr lIns="182880" rIns="182880" anchor="ctr">
            <a:normAutofit/>
          </a:bodyPr>
          <a:lstStyle>
            <a:lvl1pPr marL="288925" indent="-288925" algn="ctr">
              <a:tabLst/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164B734-45F7-3445-A73D-FA97314C8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759" y="914401"/>
            <a:ext cx="11649543" cy="3651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423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DC95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5" dirty="0"/>
              <a:t>Copyright </a:t>
            </a:r>
            <a:r>
              <a:t>© </a:t>
            </a:r>
            <a:r>
              <a:rPr lang="en-US"/>
              <a:t>2023</a:t>
            </a:r>
            <a:r>
              <a:t> </a:t>
            </a:r>
            <a:r>
              <a:rPr spc="-5" dirty="0"/>
              <a:t>CESMII </a:t>
            </a:r>
            <a:r>
              <a:rPr dirty="0"/>
              <a:t>- All </a:t>
            </a:r>
            <a:r>
              <a:rPr spc="-5" dirty="0"/>
              <a:t>Rights</a:t>
            </a:r>
            <a:r>
              <a:rPr spc="-55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BBABD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1390"/>
              </a:lnSpc>
            </a:pPr>
            <a:fld id="{81D60167-4931-47E6-BA6A-407CBD079E47}" type="slidenum">
              <a:rPr b="1" dirty="0">
                <a:solidFill>
                  <a:srgbClr val="AAE4B6"/>
                </a:solidFill>
                <a:latin typeface="Calibri"/>
                <a:cs typeface="Calibri"/>
              </a:rPr>
              <a:t>‹#›</a:t>
            </a:fld>
            <a:endParaRPr b="1" dirty="0">
              <a:solidFill>
                <a:srgbClr val="AAE4B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52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3">
            <a:extLst>
              <a:ext uri="{FF2B5EF4-FFF2-40B4-BE49-F238E27FC236}">
                <a16:creationId xmlns:a16="http://schemas.microsoft.com/office/drawing/2014/main" id="{320EE5E6-8663-AA45-A12A-5A24D35EF6F7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A3D29-5009-4049-9A89-B6A7E7599F26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642E2-E9F4-1841-A545-BDE5E7A65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248C06D-9EB9-4DAB-945E-E887BEB2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287DD6-C688-4E9C-9F34-AAAC454FD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8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/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394C47C-CA53-374E-8D4A-76B7CE176239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8"/>
            <a:ext cx="3579101" cy="321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938773-5556-BE46-9389-169DFCE98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9493D-C64D-4173-8D95-B1854E8E7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54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938773-5556-BE46-9389-169DFCE98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9493D-C64D-4173-8D95-B1854E8E7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6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2C7BE8B-91F4-4A54-A7B1-03EE64BCAD5D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7631E-B975-40A3-A5A9-3E91B05D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8FE00-2C56-D04C-8FEF-4E2CD5779F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8EAB89-F6C3-DA40-8ABA-76EE3EA3D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F4058F2-5F4F-4489-B467-A361F2A4BD98}"/>
              </a:ext>
            </a:extLst>
          </p:cNvPr>
          <p:cNvSpPr txBox="1">
            <a:spLocks/>
          </p:cNvSpPr>
          <p:nvPr userDrawn="1"/>
        </p:nvSpPr>
        <p:spPr>
          <a:xfrm>
            <a:off x="283014" y="6528337"/>
            <a:ext cx="3579101" cy="329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2023 CESMII - All Rights Reserved.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AC3AF-D55E-4FF4-8AB1-95644CEA1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4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9BF918EF-D94C-44B6-94D9-CD9F77E3A01C}"/>
              </a:ext>
            </a:extLst>
          </p:cNvPr>
          <p:cNvSpPr/>
          <p:nvPr userDrawn="1"/>
        </p:nvSpPr>
        <p:spPr>
          <a:xfrm>
            <a:off x="0" y="6525491"/>
            <a:ext cx="11442805" cy="332509"/>
          </a:xfrm>
          <a:custGeom>
            <a:avLst/>
            <a:gdLst>
              <a:gd name="connsiteX0" fmla="*/ 0 w 11693236"/>
              <a:gd name="connsiteY0" fmla="*/ 332509 h 332509"/>
              <a:gd name="connsiteX1" fmla="*/ 427513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  <a:gd name="connsiteX0" fmla="*/ 24974 w 11718210"/>
              <a:gd name="connsiteY0" fmla="*/ 332509 h 332509"/>
              <a:gd name="connsiteX1" fmla="*/ 0 w 11718210"/>
              <a:gd name="connsiteY1" fmla="*/ 0 h 332509"/>
              <a:gd name="connsiteX2" fmla="*/ 11718210 w 11718210"/>
              <a:gd name="connsiteY2" fmla="*/ 0 h 332509"/>
              <a:gd name="connsiteX3" fmla="*/ 11290697 w 11718210"/>
              <a:gd name="connsiteY3" fmla="*/ 332509 h 332509"/>
              <a:gd name="connsiteX4" fmla="*/ 24974 w 11718210"/>
              <a:gd name="connsiteY4" fmla="*/ 332509 h 332509"/>
              <a:gd name="connsiteX0" fmla="*/ 0 w 11693236"/>
              <a:gd name="connsiteY0" fmla="*/ 332509 h 332509"/>
              <a:gd name="connsiteX1" fmla="*/ 3306 w 11693236"/>
              <a:gd name="connsiteY1" fmla="*/ 0 h 332509"/>
              <a:gd name="connsiteX2" fmla="*/ 11693236 w 11693236"/>
              <a:gd name="connsiteY2" fmla="*/ 0 h 332509"/>
              <a:gd name="connsiteX3" fmla="*/ 11265723 w 11693236"/>
              <a:gd name="connsiteY3" fmla="*/ 332509 h 332509"/>
              <a:gd name="connsiteX4" fmla="*/ 0 w 11693236"/>
              <a:gd name="connsiteY4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3236" h="332509">
                <a:moveTo>
                  <a:pt x="0" y="332509"/>
                </a:moveTo>
                <a:lnTo>
                  <a:pt x="3306" y="0"/>
                </a:lnTo>
                <a:lnTo>
                  <a:pt x="11693236" y="0"/>
                </a:lnTo>
                <a:lnTo>
                  <a:pt x="11265723" y="332509"/>
                </a:lnTo>
                <a:lnTo>
                  <a:pt x="0" y="332509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933F-2D20-44B1-AC94-8FB5F50F4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12571"/>
            <a:ext cx="465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44B1-C995-4D6A-9576-9FED324E4A9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5" r:id="rId2"/>
    <p:sldLayoutId id="2147483677" r:id="rId3"/>
    <p:sldLayoutId id="2147483671" r:id="rId4"/>
    <p:sldLayoutId id="2147483678" r:id="rId5"/>
    <p:sldLayoutId id="2147483662" r:id="rId6"/>
    <p:sldLayoutId id="2147483676" r:id="rId7"/>
    <p:sldLayoutId id="2147483649" r:id="rId8"/>
    <p:sldLayoutId id="2147483673" r:id="rId9"/>
    <p:sldLayoutId id="2147483674" r:id="rId10"/>
    <p:sldLayoutId id="2147483680" r:id="rId11"/>
    <p:sldLayoutId id="2147483686" r:id="rId12"/>
    <p:sldLayoutId id="2147483687" r:id="rId13"/>
    <p:sldLayoutId id="2147483689" r:id="rId14"/>
    <p:sldLayoutId id="214748369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8" userDrawn="1">
          <p15:clr>
            <a:srgbClr val="F26B43"/>
          </p15:clr>
        </p15:guide>
        <p15:guide id="4" pos="74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6" orient="horz" pos="144">
          <p15:clr>
            <a:srgbClr val="F26B43"/>
          </p15:clr>
        </p15:guide>
        <p15:guide id="8" pos="168">
          <p15:clr>
            <a:srgbClr val="F26B43"/>
          </p15:clr>
        </p15:guide>
        <p15:guide id="9" pos="7512">
          <p15:clr>
            <a:srgbClr val="F26B43"/>
          </p15:clr>
        </p15:guide>
        <p15:guide id="10" orient="horz" pos="1008">
          <p15:clr>
            <a:srgbClr val="F26B43"/>
          </p15:clr>
        </p15:guide>
        <p15:guide id="11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8.jpeg"/><Relationship Id="rId18" Type="http://schemas.openxmlformats.org/officeDocument/2006/relationships/hyperlink" Target="http://theconversation.com/code-for-pharmaceutical-industry-falls-short-8092" TargetMode="External"/><Relationship Id="rId26" Type="http://schemas.openxmlformats.org/officeDocument/2006/relationships/hyperlink" Target="https://www.pexels.com/photo/warehouse-with-concrete-floors-4483610/" TargetMode="External"/><Relationship Id="rId3" Type="http://schemas.openxmlformats.org/officeDocument/2006/relationships/image" Target="../media/image212.jpeg"/><Relationship Id="rId21" Type="http://schemas.openxmlformats.org/officeDocument/2006/relationships/image" Target="../media/image222.jpeg"/><Relationship Id="rId34" Type="http://schemas.openxmlformats.org/officeDocument/2006/relationships/image" Target="../media/image231.png"/><Relationship Id="rId7" Type="http://schemas.openxmlformats.org/officeDocument/2006/relationships/image" Target="../media/image215.jpeg"/><Relationship Id="rId12" Type="http://schemas.openxmlformats.org/officeDocument/2006/relationships/hyperlink" Target="https://www.flickr.com/photos/acwa/8023832062" TargetMode="External"/><Relationship Id="rId17" Type="http://schemas.openxmlformats.org/officeDocument/2006/relationships/image" Target="../media/image220.jpeg"/><Relationship Id="rId25" Type="http://schemas.openxmlformats.org/officeDocument/2006/relationships/image" Target="../media/image224.jpeg"/><Relationship Id="rId33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appropedia.org/Paper" TargetMode="External"/><Relationship Id="rId20" Type="http://schemas.openxmlformats.org/officeDocument/2006/relationships/hyperlink" Target="https://www.scienceimage.csiro.au/image/378/" TargetMode="External"/><Relationship Id="rId29" Type="http://schemas.openxmlformats.org/officeDocument/2006/relationships/image" Target="../media/image2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4.jpeg"/><Relationship Id="rId11" Type="http://schemas.openxmlformats.org/officeDocument/2006/relationships/image" Target="../media/image217.jpeg"/><Relationship Id="rId24" Type="http://schemas.openxmlformats.org/officeDocument/2006/relationships/hyperlink" Target="https://pixabay.com/en/lamborghini-car-automotive-drive-1334990/" TargetMode="External"/><Relationship Id="rId32" Type="http://schemas.openxmlformats.org/officeDocument/2006/relationships/image" Target="../media/image229.png"/><Relationship Id="rId5" Type="http://schemas.openxmlformats.org/officeDocument/2006/relationships/image" Target="../media/image213.png"/><Relationship Id="rId15" Type="http://schemas.openxmlformats.org/officeDocument/2006/relationships/image" Target="../media/image219.png"/><Relationship Id="rId23" Type="http://schemas.openxmlformats.org/officeDocument/2006/relationships/image" Target="../media/image223.jpeg"/><Relationship Id="rId28" Type="http://schemas.openxmlformats.org/officeDocument/2006/relationships/image" Target="../media/image226.jpeg"/><Relationship Id="rId10" Type="http://schemas.openxmlformats.org/officeDocument/2006/relationships/hyperlink" Target="https://clamorworld.com/impact-covid-19-bulk-cement-market-research-report-2020-segment-key-companies-countries-types-applications-2025/" TargetMode="External"/><Relationship Id="rId19" Type="http://schemas.openxmlformats.org/officeDocument/2006/relationships/image" Target="../media/image221.jpeg"/><Relationship Id="rId31" Type="http://schemas.openxmlformats.org/officeDocument/2006/relationships/image" Target="../media/image228.png"/><Relationship Id="rId4" Type="http://schemas.openxmlformats.org/officeDocument/2006/relationships/hyperlink" Target="https://www.flickr.com/photos/oakridgelab/9067732537" TargetMode="External"/><Relationship Id="rId9" Type="http://schemas.openxmlformats.org/officeDocument/2006/relationships/image" Target="../media/image216.jpeg"/><Relationship Id="rId14" Type="http://schemas.openxmlformats.org/officeDocument/2006/relationships/hyperlink" Target="https://www.flickr.com/photos/elentir/4669600545/" TargetMode="External"/><Relationship Id="rId22" Type="http://schemas.openxmlformats.org/officeDocument/2006/relationships/hyperlink" Target="https://technofaq.org/posts/2020/01/heres-how-industrial-processes-have-been-made-easier-with-processes-like-injection-moulding/" TargetMode="External"/><Relationship Id="rId27" Type="http://schemas.openxmlformats.org/officeDocument/2006/relationships/image" Target="../media/image225.jpeg"/><Relationship Id="rId30" Type="http://schemas.openxmlformats.org/officeDocument/2006/relationships/hyperlink" Target="https://technofaq.org/posts/2018/05/how-a-company-used-aluminum-cnc-machining-to-manufacture-automotive-reflector-prototypes/" TargetMode="External"/><Relationship Id="rId8" Type="http://schemas.openxmlformats.org/officeDocument/2006/relationships/hyperlink" Target="http://www.thebrewsite.com/fresh-hops-watch-2018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0.png"/><Relationship Id="rId3" Type="http://schemas.openxmlformats.org/officeDocument/2006/relationships/image" Target="../media/image232.png"/><Relationship Id="rId7" Type="http://schemas.openxmlformats.org/officeDocument/2006/relationships/image" Target="../media/image235.svg"/><Relationship Id="rId12" Type="http://schemas.openxmlformats.org/officeDocument/2006/relationships/image" Target="../media/image2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4.png"/><Relationship Id="rId11" Type="http://schemas.openxmlformats.org/officeDocument/2006/relationships/image" Target="../media/image238.emf"/><Relationship Id="rId5" Type="http://schemas.openxmlformats.org/officeDocument/2006/relationships/hyperlink" Target="https://www.cesmii.org/about-us/the-cesmii-story/" TargetMode="External"/><Relationship Id="rId10" Type="http://schemas.openxmlformats.org/officeDocument/2006/relationships/image" Target="../media/image237.png"/><Relationship Id="rId4" Type="http://schemas.openxmlformats.org/officeDocument/2006/relationships/image" Target="../media/image233.jpeg"/><Relationship Id="rId9" Type="http://schemas.openxmlformats.org/officeDocument/2006/relationships/image" Target="../media/image228.png"/><Relationship Id="rId14" Type="http://schemas.openxmlformats.org/officeDocument/2006/relationships/image" Target="../media/image2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28.png"/><Relationship Id="rId7" Type="http://schemas.openxmlformats.org/officeDocument/2006/relationships/image" Target="../media/image2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9" Type="http://schemas.openxmlformats.org/officeDocument/2006/relationships/image" Target="../media/image2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28.png"/><Relationship Id="rId7" Type="http://schemas.openxmlformats.org/officeDocument/2006/relationships/image" Target="../media/image2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9" Type="http://schemas.openxmlformats.org/officeDocument/2006/relationships/image" Target="../media/image248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49.png"/><Relationship Id="rId7" Type="http://schemas.openxmlformats.org/officeDocument/2006/relationships/image" Target="../media/image252.png"/><Relationship Id="rId12" Type="http://schemas.openxmlformats.org/officeDocument/2006/relationships/image" Target="../media/image2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254.png"/><Relationship Id="rId5" Type="http://schemas.openxmlformats.org/officeDocument/2006/relationships/image" Target="../media/image251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50.png"/><Relationship Id="rId9" Type="http://schemas.openxmlformats.org/officeDocument/2006/relationships/image" Target="../media/image253.png"/><Relationship Id="rId14" Type="http://schemas.openxmlformats.org/officeDocument/2006/relationships/image" Target="../media/image2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26" Type="http://schemas.openxmlformats.org/officeDocument/2006/relationships/image" Target="../media/image280.png"/><Relationship Id="rId3" Type="http://schemas.openxmlformats.org/officeDocument/2006/relationships/image" Target="../media/image257.png"/><Relationship Id="rId21" Type="http://schemas.openxmlformats.org/officeDocument/2006/relationships/image" Target="../media/image275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5" Type="http://schemas.openxmlformats.org/officeDocument/2006/relationships/image" Target="../media/image27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29" Type="http://schemas.openxmlformats.org/officeDocument/2006/relationships/hyperlink" Target="https://www.cesmii.org/about/sm-executive-council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24" Type="http://schemas.openxmlformats.org/officeDocument/2006/relationships/image" Target="../media/image278.png"/><Relationship Id="rId5" Type="http://schemas.openxmlformats.org/officeDocument/2006/relationships/image" Target="../media/image259.png"/><Relationship Id="rId15" Type="http://schemas.openxmlformats.org/officeDocument/2006/relationships/image" Target="../media/image269.png"/><Relationship Id="rId23" Type="http://schemas.openxmlformats.org/officeDocument/2006/relationships/image" Target="../media/image277.png"/><Relationship Id="rId28" Type="http://schemas.openxmlformats.org/officeDocument/2006/relationships/image" Target="../media/image282.png"/><Relationship Id="rId10" Type="http://schemas.openxmlformats.org/officeDocument/2006/relationships/image" Target="../media/image264.png"/><Relationship Id="rId19" Type="http://schemas.openxmlformats.org/officeDocument/2006/relationships/image" Target="../media/image273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Relationship Id="rId14" Type="http://schemas.openxmlformats.org/officeDocument/2006/relationships/image" Target="../media/image268.png"/><Relationship Id="rId22" Type="http://schemas.openxmlformats.org/officeDocument/2006/relationships/image" Target="../media/image276.png"/><Relationship Id="rId27" Type="http://schemas.openxmlformats.org/officeDocument/2006/relationships/image" Target="../media/image28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orms.office.com/Pages/ResponsePage.aspx?id=3l1TJIWM-kyBRQo9UHIBb80wT3SPNCxBi85PhR3-4XBUMDNJUjdERVU1S0cyNEhOQzVPUDREMzRQOS4u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s://www.cesmii.org/wp-content/uploads/Factsheet_CESMII-and-PI40_Demonstrator_Carbon_Reporting_FINAL_Nov_2021-1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9.jpeg"/><Relationship Id="rId21" Type="http://schemas.openxmlformats.org/officeDocument/2006/relationships/image" Target="../media/image83.png"/><Relationship Id="rId42" Type="http://schemas.openxmlformats.org/officeDocument/2006/relationships/image" Target="../media/image104.png"/><Relationship Id="rId63" Type="http://schemas.openxmlformats.org/officeDocument/2006/relationships/image" Target="../media/image125.png"/><Relationship Id="rId84" Type="http://schemas.openxmlformats.org/officeDocument/2006/relationships/image" Target="../media/image146.jpeg"/><Relationship Id="rId138" Type="http://schemas.openxmlformats.org/officeDocument/2006/relationships/image" Target="../media/image200.png"/><Relationship Id="rId16" Type="http://schemas.openxmlformats.org/officeDocument/2006/relationships/image" Target="../media/image78.png"/><Relationship Id="rId107" Type="http://schemas.openxmlformats.org/officeDocument/2006/relationships/image" Target="../media/image169.png"/><Relationship Id="rId11" Type="http://schemas.openxmlformats.org/officeDocument/2006/relationships/image" Target="../media/image73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53" Type="http://schemas.openxmlformats.org/officeDocument/2006/relationships/image" Target="../media/image115.png"/><Relationship Id="rId58" Type="http://schemas.openxmlformats.org/officeDocument/2006/relationships/image" Target="../media/image120.png"/><Relationship Id="rId74" Type="http://schemas.openxmlformats.org/officeDocument/2006/relationships/image" Target="../media/image136.png"/><Relationship Id="rId79" Type="http://schemas.openxmlformats.org/officeDocument/2006/relationships/image" Target="../media/image141.png"/><Relationship Id="rId102" Type="http://schemas.openxmlformats.org/officeDocument/2006/relationships/image" Target="../media/image164.jpeg"/><Relationship Id="rId123" Type="http://schemas.openxmlformats.org/officeDocument/2006/relationships/image" Target="../media/image185.png"/><Relationship Id="rId128" Type="http://schemas.openxmlformats.org/officeDocument/2006/relationships/image" Target="../media/image190.png"/><Relationship Id="rId5" Type="http://schemas.openxmlformats.org/officeDocument/2006/relationships/image" Target="../media/image67.jpeg"/><Relationship Id="rId90" Type="http://schemas.openxmlformats.org/officeDocument/2006/relationships/image" Target="../media/image152.png"/><Relationship Id="rId95" Type="http://schemas.openxmlformats.org/officeDocument/2006/relationships/image" Target="../media/image157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43" Type="http://schemas.openxmlformats.org/officeDocument/2006/relationships/image" Target="../media/image105.png"/><Relationship Id="rId48" Type="http://schemas.openxmlformats.org/officeDocument/2006/relationships/image" Target="../media/image110.png"/><Relationship Id="rId64" Type="http://schemas.openxmlformats.org/officeDocument/2006/relationships/image" Target="../media/image126.png"/><Relationship Id="rId69" Type="http://schemas.openxmlformats.org/officeDocument/2006/relationships/image" Target="../media/image131.png"/><Relationship Id="rId113" Type="http://schemas.openxmlformats.org/officeDocument/2006/relationships/image" Target="../media/image175.png"/><Relationship Id="rId118" Type="http://schemas.openxmlformats.org/officeDocument/2006/relationships/image" Target="../media/image180.png"/><Relationship Id="rId134" Type="http://schemas.openxmlformats.org/officeDocument/2006/relationships/image" Target="../media/image196.png"/><Relationship Id="rId139" Type="http://schemas.openxmlformats.org/officeDocument/2006/relationships/image" Target="../media/image201.png"/><Relationship Id="rId80" Type="http://schemas.openxmlformats.org/officeDocument/2006/relationships/image" Target="../media/image142.png"/><Relationship Id="rId85" Type="http://schemas.openxmlformats.org/officeDocument/2006/relationships/image" Target="../media/image147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33" Type="http://schemas.openxmlformats.org/officeDocument/2006/relationships/image" Target="../media/image95.png"/><Relationship Id="rId38" Type="http://schemas.openxmlformats.org/officeDocument/2006/relationships/image" Target="../media/image100.png"/><Relationship Id="rId59" Type="http://schemas.openxmlformats.org/officeDocument/2006/relationships/image" Target="../media/image121.png"/><Relationship Id="rId103" Type="http://schemas.openxmlformats.org/officeDocument/2006/relationships/image" Target="../media/image165.jpeg"/><Relationship Id="rId108" Type="http://schemas.openxmlformats.org/officeDocument/2006/relationships/image" Target="../media/image170.png"/><Relationship Id="rId124" Type="http://schemas.openxmlformats.org/officeDocument/2006/relationships/image" Target="../media/image186.png"/><Relationship Id="rId129" Type="http://schemas.openxmlformats.org/officeDocument/2006/relationships/image" Target="../media/image191.png"/><Relationship Id="rId54" Type="http://schemas.openxmlformats.org/officeDocument/2006/relationships/image" Target="../media/image116.png"/><Relationship Id="rId70" Type="http://schemas.openxmlformats.org/officeDocument/2006/relationships/image" Target="../media/image132.png"/><Relationship Id="rId75" Type="http://schemas.openxmlformats.org/officeDocument/2006/relationships/image" Target="../media/image137.png"/><Relationship Id="rId91" Type="http://schemas.openxmlformats.org/officeDocument/2006/relationships/image" Target="../media/image153.png"/><Relationship Id="rId96" Type="http://schemas.openxmlformats.org/officeDocument/2006/relationships/image" Target="../media/image1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49" Type="http://schemas.openxmlformats.org/officeDocument/2006/relationships/image" Target="../media/image111.png"/><Relationship Id="rId114" Type="http://schemas.openxmlformats.org/officeDocument/2006/relationships/image" Target="../media/image176.jpeg"/><Relationship Id="rId119" Type="http://schemas.openxmlformats.org/officeDocument/2006/relationships/image" Target="../media/image181.svg"/><Relationship Id="rId44" Type="http://schemas.openxmlformats.org/officeDocument/2006/relationships/image" Target="../media/image106.png"/><Relationship Id="rId60" Type="http://schemas.openxmlformats.org/officeDocument/2006/relationships/image" Target="../media/image122.png"/><Relationship Id="rId65" Type="http://schemas.openxmlformats.org/officeDocument/2006/relationships/image" Target="../media/image127.png"/><Relationship Id="rId81" Type="http://schemas.openxmlformats.org/officeDocument/2006/relationships/image" Target="../media/image143.png"/><Relationship Id="rId86" Type="http://schemas.openxmlformats.org/officeDocument/2006/relationships/image" Target="../media/image148.png"/><Relationship Id="rId130" Type="http://schemas.openxmlformats.org/officeDocument/2006/relationships/image" Target="../media/image192.png"/><Relationship Id="rId135" Type="http://schemas.openxmlformats.org/officeDocument/2006/relationships/image" Target="../media/image197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9" Type="http://schemas.openxmlformats.org/officeDocument/2006/relationships/image" Target="../media/image101.png"/><Relationship Id="rId109" Type="http://schemas.openxmlformats.org/officeDocument/2006/relationships/image" Target="../media/image171.png"/><Relationship Id="rId34" Type="http://schemas.openxmlformats.org/officeDocument/2006/relationships/image" Target="../media/image96.png"/><Relationship Id="rId50" Type="http://schemas.openxmlformats.org/officeDocument/2006/relationships/image" Target="../media/image112.png"/><Relationship Id="rId55" Type="http://schemas.openxmlformats.org/officeDocument/2006/relationships/image" Target="../media/image117.png"/><Relationship Id="rId76" Type="http://schemas.openxmlformats.org/officeDocument/2006/relationships/image" Target="../media/image138.png"/><Relationship Id="rId97" Type="http://schemas.openxmlformats.org/officeDocument/2006/relationships/image" Target="../media/image159.png"/><Relationship Id="rId104" Type="http://schemas.openxmlformats.org/officeDocument/2006/relationships/image" Target="../media/image166.png"/><Relationship Id="rId120" Type="http://schemas.openxmlformats.org/officeDocument/2006/relationships/image" Target="../media/image182.png"/><Relationship Id="rId125" Type="http://schemas.openxmlformats.org/officeDocument/2006/relationships/image" Target="../media/image187.jpeg"/><Relationship Id="rId7" Type="http://schemas.openxmlformats.org/officeDocument/2006/relationships/image" Target="../media/image69.png"/><Relationship Id="rId71" Type="http://schemas.openxmlformats.org/officeDocument/2006/relationships/image" Target="../media/image133.png"/><Relationship Id="rId92" Type="http://schemas.openxmlformats.org/officeDocument/2006/relationships/image" Target="../media/image154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91.png"/><Relationship Id="rId24" Type="http://schemas.openxmlformats.org/officeDocument/2006/relationships/image" Target="../media/image86.png"/><Relationship Id="rId40" Type="http://schemas.openxmlformats.org/officeDocument/2006/relationships/image" Target="../media/image102.png"/><Relationship Id="rId45" Type="http://schemas.openxmlformats.org/officeDocument/2006/relationships/image" Target="../media/image107.png"/><Relationship Id="rId66" Type="http://schemas.openxmlformats.org/officeDocument/2006/relationships/image" Target="../media/image128.png"/><Relationship Id="rId87" Type="http://schemas.openxmlformats.org/officeDocument/2006/relationships/image" Target="../media/image149.png"/><Relationship Id="rId110" Type="http://schemas.openxmlformats.org/officeDocument/2006/relationships/image" Target="../media/image172.svg"/><Relationship Id="rId115" Type="http://schemas.openxmlformats.org/officeDocument/2006/relationships/image" Target="../media/image177.jpeg"/><Relationship Id="rId131" Type="http://schemas.openxmlformats.org/officeDocument/2006/relationships/image" Target="../media/image193.png"/><Relationship Id="rId136" Type="http://schemas.openxmlformats.org/officeDocument/2006/relationships/image" Target="../media/image198.png"/><Relationship Id="rId61" Type="http://schemas.openxmlformats.org/officeDocument/2006/relationships/image" Target="../media/image123.png"/><Relationship Id="rId82" Type="http://schemas.openxmlformats.org/officeDocument/2006/relationships/image" Target="../media/image144.png"/><Relationship Id="rId19" Type="http://schemas.openxmlformats.org/officeDocument/2006/relationships/image" Target="../media/image81.png"/><Relationship Id="rId14" Type="http://schemas.openxmlformats.org/officeDocument/2006/relationships/image" Target="../media/image76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Relationship Id="rId56" Type="http://schemas.openxmlformats.org/officeDocument/2006/relationships/image" Target="../media/image118.png"/><Relationship Id="rId77" Type="http://schemas.openxmlformats.org/officeDocument/2006/relationships/image" Target="../media/image139.png"/><Relationship Id="rId100" Type="http://schemas.openxmlformats.org/officeDocument/2006/relationships/image" Target="../media/image162.jpeg"/><Relationship Id="rId105" Type="http://schemas.openxmlformats.org/officeDocument/2006/relationships/image" Target="../media/image167.png"/><Relationship Id="rId126" Type="http://schemas.openxmlformats.org/officeDocument/2006/relationships/image" Target="../media/image188.png"/><Relationship Id="rId8" Type="http://schemas.openxmlformats.org/officeDocument/2006/relationships/image" Target="../media/image70.png"/><Relationship Id="rId51" Type="http://schemas.openxmlformats.org/officeDocument/2006/relationships/image" Target="../media/image113.png"/><Relationship Id="rId72" Type="http://schemas.openxmlformats.org/officeDocument/2006/relationships/image" Target="../media/image134.png"/><Relationship Id="rId93" Type="http://schemas.openxmlformats.org/officeDocument/2006/relationships/image" Target="../media/image155.png"/><Relationship Id="rId98" Type="http://schemas.openxmlformats.org/officeDocument/2006/relationships/image" Target="../media/image160.png"/><Relationship Id="rId121" Type="http://schemas.openxmlformats.org/officeDocument/2006/relationships/image" Target="../media/image183.png"/><Relationship Id="rId3" Type="http://schemas.openxmlformats.org/officeDocument/2006/relationships/image" Target="../media/image65.png"/><Relationship Id="rId25" Type="http://schemas.openxmlformats.org/officeDocument/2006/relationships/image" Target="../media/image87.png"/><Relationship Id="rId46" Type="http://schemas.openxmlformats.org/officeDocument/2006/relationships/image" Target="../media/image108.png"/><Relationship Id="rId67" Type="http://schemas.openxmlformats.org/officeDocument/2006/relationships/image" Target="../media/image129.png"/><Relationship Id="rId116" Type="http://schemas.openxmlformats.org/officeDocument/2006/relationships/image" Target="../media/image178.png"/><Relationship Id="rId137" Type="http://schemas.openxmlformats.org/officeDocument/2006/relationships/image" Target="../media/image199.jpeg"/><Relationship Id="rId20" Type="http://schemas.openxmlformats.org/officeDocument/2006/relationships/image" Target="../media/image82.png"/><Relationship Id="rId41" Type="http://schemas.openxmlformats.org/officeDocument/2006/relationships/image" Target="../media/image103.jpeg"/><Relationship Id="rId62" Type="http://schemas.openxmlformats.org/officeDocument/2006/relationships/image" Target="../media/image124.png"/><Relationship Id="rId83" Type="http://schemas.openxmlformats.org/officeDocument/2006/relationships/image" Target="../media/image145.png"/><Relationship Id="rId88" Type="http://schemas.openxmlformats.org/officeDocument/2006/relationships/image" Target="../media/image150.png"/><Relationship Id="rId111" Type="http://schemas.openxmlformats.org/officeDocument/2006/relationships/image" Target="../media/image173.png"/><Relationship Id="rId132" Type="http://schemas.openxmlformats.org/officeDocument/2006/relationships/image" Target="../media/image194.png"/><Relationship Id="rId15" Type="http://schemas.openxmlformats.org/officeDocument/2006/relationships/image" Target="../media/image77.png"/><Relationship Id="rId36" Type="http://schemas.openxmlformats.org/officeDocument/2006/relationships/image" Target="../media/image98.png"/><Relationship Id="rId57" Type="http://schemas.openxmlformats.org/officeDocument/2006/relationships/image" Target="../media/image119.png"/><Relationship Id="rId106" Type="http://schemas.openxmlformats.org/officeDocument/2006/relationships/image" Target="../media/image168.jpeg"/><Relationship Id="rId127" Type="http://schemas.openxmlformats.org/officeDocument/2006/relationships/image" Target="../media/image189.jpeg"/><Relationship Id="rId10" Type="http://schemas.openxmlformats.org/officeDocument/2006/relationships/image" Target="../media/image72.png"/><Relationship Id="rId31" Type="http://schemas.openxmlformats.org/officeDocument/2006/relationships/image" Target="../media/image93.png"/><Relationship Id="rId52" Type="http://schemas.openxmlformats.org/officeDocument/2006/relationships/image" Target="../media/image114.jpeg"/><Relationship Id="rId73" Type="http://schemas.openxmlformats.org/officeDocument/2006/relationships/image" Target="../media/image135.png"/><Relationship Id="rId78" Type="http://schemas.openxmlformats.org/officeDocument/2006/relationships/image" Target="../media/image140.png"/><Relationship Id="rId94" Type="http://schemas.openxmlformats.org/officeDocument/2006/relationships/image" Target="../media/image156.png"/><Relationship Id="rId99" Type="http://schemas.openxmlformats.org/officeDocument/2006/relationships/image" Target="../media/image161.png"/><Relationship Id="rId101" Type="http://schemas.openxmlformats.org/officeDocument/2006/relationships/image" Target="../media/image163.jpeg"/><Relationship Id="rId122" Type="http://schemas.openxmlformats.org/officeDocument/2006/relationships/image" Target="../media/image184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26" Type="http://schemas.openxmlformats.org/officeDocument/2006/relationships/image" Target="../media/image88.png"/><Relationship Id="rId47" Type="http://schemas.openxmlformats.org/officeDocument/2006/relationships/image" Target="../media/image109.png"/><Relationship Id="rId68" Type="http://schemas.openxmlformats.org/officeDocument/2006/relationships/image" Target="../media/image130.png"/><Relationship Id="rId89" Type="http://schemas.openxmlformats.org/officeDocument/2006/relationships/image" Target="../media/image151.jpeg"/><Relationship Id="rId112" Type="http://schemas.openxmlformats.org/officeDocument/2006/relationships/image" Target="../media/image174.jpeg"/><Relationship Id="rId133" Type="http://schemas.openxmlformats.org/officeDocument/2006/relationships/image" Target="../media/image19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sv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sv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svg"/><Relationship Id="rId4" Type="http://schemas.openxmlformats.org/officeDocument/2006/relationships/image" Target="../media/image203.svg"/><Relationship Id="rId9" Type="http://schemas.openxmlformats.org/officeDocument/2006/relationships/image" Target="../media/image2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99E27-255B-4121-916E-3ACBF108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8765D-197F-B68A-1585-E4EEA8B44C8F}"/>
              </a:ext>
            </a:extLst>
          </p:cNvPr>
          <p:cNvSpPr txBox="1"/>
          <p:nvPr/>
        </p:nvSpPr>
        <p:spPr>
          <a:xfrm>
            <a:off x="7946571" y="606490"/>
            <a:ext cx="3754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AMMTO Peer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BC86C-FEB3-2294-4CEC-BB72302601AB}"/>
              </a:ext>
            </a:extLst>
          </p:cNvPr>
          <p:cNvSpPr txBox="1"/>
          <p:nvPr/>
        </p:nvSpPr>
        <p:spPr>
          <a:xfrm>
            <a:off x="8783216" y="5862539"/>
            <a:ext cx="315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May 17</a:t>
            </a:r>
          </a:p>
        </p:txBody>
      </p:sp>
    </p:spTree>
    <p:extLst>
      <p:ext uri="{BB962C8B-B14F-4D97-AF65-F5344CB8AC3E}">
        <p14:creationId xmlns:p14="http://schemas.microsoft.com/office/powerpoint/2010/main" val="354182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04FA1CB-A3E4-FE3C-2524-15C748BB9E2F}"/>
              </a:ext>
            </a:extLst>
          </p:cNvPr>
          <p:cNvGrpSpPr/>
          <p:nvPr/>
        </p:nvGrpSpPr>
        <p:grpSpPr>
          <a:xfrm>
            <a:off x="352073" y="2753534"/>
            <a:ext cx="1839241" cy="1629680"/>
            <a:chOff x="352073" y="2753534"/>
            <a:chExt cx="1839241" cy="162968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7377FEE-1074-D1BE-95A9-0E7C8715F85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/>
          </p:blipFill>
          <p:spPr>
            <a:xfrm>
              <a:off x="362514" y="2757236"/>
              <a:ext cx="1828800" cy="1625978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9E8A12-B09D-30EE-4B28-C24E18668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073" y="2753534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Additive </a:t>
              </a:r>
              <a:r>
                <a:rPr lang="en-US" err="1">
                  <a:solidFill>
                    <a:schemeClr val="bg1"/>
                  </a:solidFill>
                </a:rPr>
                <a:t>Mfg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CA796B14-88DE-2D32-B6C9-F98E31A83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E4928-1734-42C3-BE4E-751564C5A1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3600" dirty="0"/>
              <a:t>Industries We Impact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2F1793-43BC-83F2-9022-D46E949EB6C2}"/>
              </a:ext>
            </a:extLst>
          </p:cNvPr>
          <p:cNvSpPr txBox="1"/>
          <p:nvPr/>
        </p:nvSpPr>
        <p:spPr>
          <a:xfrm>
            <a:off x="336378" y="6199591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Images Courtesy of Creative Commons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3F7233-6EE1-5A9B-EF66-341D7201251E}"/>
              </a:ext>
            </a:extLst>
          </p:cNvPr>
          <p:cNvGrpSpPr/>
          <p:nvPr/>
        </p:nvGrpSpPr>
        <p:grpSpPr>
          <a:xfrm>
            <a:off x="6111897" y="4487451"/>
            <a:ext cx="1828800" cy="1826376"/>
            <a:chOff x="6111897" y="4487451"/>
            <a:chExt cx="1828800" cy="18263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7C96BF-4455-8566-0EEB-9E7A6F46B8FD}"/>
                </a:ext>
              </a:extLst>
            </p:cNvPr>
            <p:cNvSpPr/>
            <p:nvPr/>
          </p:nvSpPr>
          <p:spPr>
            <a:xfrm>
              <a:off x="6111897" y="4487451"/>
              <a:ext cx="1828800" cy="1627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1971A9A-3365-2C50-E498-BE5C39A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330" y="5245658"/>
              <a:ext cx="1068169" cy="106816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AF58E-8A07-FC01-BB7C-73840C44A17A}"/>
              </a:ext>
            </a:extLst>
          </p:cNvPr>
          <p:cNvGrpSpPr/>
          <p:nvPr/>
        </p:nvGrpSpPr>
        <p:grpSpPr>
          <a:xfrm>
            <a:off x="8025605" y="4487451"/>
            <a:ext cx="1828800" cy="1925748"/>
            <a:chOff x="8025605" y="4487451"/>
            <a:chExt cx="1828800" cy="1925748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1247F52-1422-5106-21A3-571827003B3D}"/>
                </a:ext>
              </a:extLst>
            </p:cNvPr>
            <p:cNvSpPr/>
            <p:nvPr/>
          </p:nvSpPr>
          <p:spPr>
            <a:xfrm>
              <a:off x="8025605" y="4487451"/>
              <a:ext cx="1828800" cy="16276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FB4C0E-7CE3-8EAD-1319-D1C2B254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4136" y="4769585"/>
              <a:ext cx="1643614" cy="164361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291109-5DF1-4CA0-F3AE-54F9024E3E8C}"/>
              </a:ext>
            </a:extLst>
          </p:cNvPr>
          <p:cNvGrpSpPr/>
          <p:nvPr/>
        </p:nvGrpSpPr>
        <p:grpSpPr>
          <a:xfrm>
            <a:off x="9822815" y="4443868"/>
            <a:ext cx="2032722" cy="2032722"/>
            <a:chOff x="9822815" y="4443868"/>
            <a:chExt cx="2032722" cy="203272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EA51DCF-CD61-9A79-633E-338B58ACD318}"/>
                </a:ext>
              </a:extLst>
            </p:cNvPr>
            <p:cNvSpPr/>
            <p:nvPr/>
          </p:nvSpPr>
          <p:spPr>
            <a:xfrm>
              <a:off x="9964724" y="4487451"/>
              <a:ext cx="1828800" cy="162763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F961735D-DFC2-B9F1-A0CB-C19760F4D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2815" y="4443868"/>
              <a:ext cx="2032722" cy="203272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E3D99-F7ED-B533-4888-A4C0CC91F339}"/>
              </a:ext>
            </a:extLst>
          </p:cNvPr>
          <p:cNvGrpSpPr/>
          <p:nvPr/>
        </p:nvGrpSpPr>
        <p:grpSpPr>
          <a:xfrm>
            <a:off x="356587" y="1027021"/>
            <a:ext cx="1838945" cy="1625978"/>
            <a:chOff x="356587" y="1027021"/>
            <a:chExt cx="1838945" cy="1625978"/>
          </a:xfrm>
        </p:grpSpPr>
        <p:pic>
          <p:nvPicPr>
            <p:cNvPr id="12" name="Picture 11" descr="Workers in a steel plant with ladle">
              <a:extLst>
                <a:ext uri="{FF2B5EF4-FFF2-40B4-BE49-F238E27FC236}">
                  <a16:creationId xmlns:a16="http://schemas.microsoft.com/office/drawing/2014/main" id="{E4ED16A5-4E60-163A-0F82-4481AE16004A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32" y="1027021"/>
              <a:ext cx="1828800" cy="162597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03369F-5205-DA19-FB8B-9FCA7C06FE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6587" y="1027021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Steel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3EE19A-923F-F981-6D8B-D2F3AE550EF3}"/>
              </a:ext>
            </a:extLst>
          </p:cNvPr>
          <p:cNvGrpSpPr/>
          <p:nvPr/>
        </p:nvGrpSpPr>
        <p:grpSpPr>
          <a:xfrm>
            <a:off x="2276340" y="1027021"/>
            <a:ext cx="1838196" cy="1625978"/>
            <a:chOff x="2276340" y="1027021"/>
            <a:chExt cx="1838196" cy="1625978"/>
          </a:xfrm>
        </p:grpSpPr>
        <p:pic>
          <p:nvPicPr>
            <p:cNvPr id="70" name="Picture 69" descr="A close-up of some plants&#10;&#10;Description automatically generated with low confidence">
              <a:extLst>
                <a:ext uri="{FF2B5EF4-FFF2-40B4-BE49-F238E27FC236}">
                  <a16:creationId xmlns:a16="http://schemas.microsoft.com/office/drawing/2014/main" id="{BA013B9D-E35D-2520-897E-19F151430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/>
          </p:blipFill>
          <p:spPr>
            <a:xfrm>
              <a:off x="2285736" y="1027021"/>
              <a:ext cx="1828800" cy="162597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D26C6E6-6656-7537-26D0-07F64DE80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340" y="1027021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Agriculture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8011E9-64BC-A3AB-1A8F-133063C4BD7C}"/>
              </a:ext>
            </a:extLst>
          </p:cNvPr>
          <p:cNvGrpSpPr/>
          <p:nvPr/>
        </p:nvGrpSpPr>
        <p:grpSpPr>
          <a:xfrm>
            <a:off x="4196093" y="1027021"/>
            <a:ext cx="1837447" cy="1625978"/>
            <a:chOff x="4196093" y="1027021"/>
            <a:chExt cx="1837447" cy="1625978"/>
          </a:xfrm>
        </p:grpSpPr>
        <p:pic>
          <p:nvPicPr>
            <p:cNvPr id="14" name="Picture 13" descr="A close-up of a stone&#10;&#10;Description automatically generated with low confidence">
              <a:extLst>
                <a:ext uri="{FF2B5EF4-FFF2-40B4-BE49-F238E27FC236}">
                  <a16:creationId xmlns:a16="http://schemas.microsoft.com/office/drawing/2014/main" id="{8A8742C8-3557-3E94-2FB0-55951D681E22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4204740" y="1027021"/>
              <a:ext cx="1828800" cy="1625978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D006021-68A1-270C-ACC2-722A171364CB}"/>
                </a:ext>
              </a:extLst>
            </p:cNvPr>
            <p:cNvSpPr>
              <a:spLocks/>
            </p:cNvSpPr>
            <p:nvPr/>
          </p:nvSpPr>
          <p:spPr>
            <a:xfrm>
              <a:off x="4196093" y="1027021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Cement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B1E656-B09F-7672-4CCE-7BD130434651}"/>
              </a:ext>
            </a:extLst>
          </p:cNvPr>
          <p:cNvGrpSpPr/>
          <p:nvPr/>
        </p:nvGrpSpPr>
        <p:grpSpPr>
          <a:xfrm>
            <a:off x="6111897" y="1027021"/>
            <a:ext cx="1840647" cy="1625978"/>
            <a:chOff x="6111897" y="1027021"/>
            <a:chExt cx="1840647" cy="1625978"/>
          </a:xfrm>
        </p:grpSpPr>
        <p:pic>
          <p:nvPicPr>
            <p:cNvPr id="17" name="Picture 16" descr="A picture containing sky, outdoor, factory, construction&#10;&#10;Description automatically generated">
              <a:extLst>
                <a:ext uri="{FF2B5EF4-FFF2-40B4-BE49-F238E27FC236}">
                  <a16:creationId xmlns:a16="http://schemas.microsoft.com/office/drawing/2014/main" id="{459523DA-A73B-3DEE-2C82-389813CAFF63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/>
          </p:blipFill>
          <p:spPr>
            <a:xfrm>
              <a:off x="6123744" y="1027021"/>
              <a:ext cx="1828800" cy="162597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9AC82B-1BC0-3CBE-27AD-EA12B422C33F}"/>
                </a:ext>
              </a:extLst>
            </p:cNvPr>
            <p:cNvSpPr>
              <a:spLocks/>
            </p:cNvSpPr>
            <p:nvPr/>
          </p:nvSpPr>
          <p:spPr>
            <a:xfrm>
              <a:off x="6111897" y="1027021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DA15CE-C9CD-E562-F4F2-FDC69A668787}"/>
              </a:ext>
            </a:extLst>
          </p:cNvPr>
          <p:cNvGrpSpPr/>
          <p:nvPr/>
        </p:nvGrpSpPr>
        <p:grpSpPr>
          <a:xfrm>
            <a:off x="8031649" y="1036312"/>
            <a:ext cx="1843848" cy="1625978"/>
            <a:chOff x="8027701" y="1027021"/>
            <a:chExt cx="1843848" cy="1625978"/>
          </a:xfrm>
        </p:grpSpPr>
        <p:pic>
          <p:nvPicPr>
            <p:cNvPr id="62" name="Picture 61" descr="A picture containing plane, outdoor, ground, airplane&#10;&#10;Description automatically generated">
              <a:extLst>
                <a:ext uri="{FF2B5EF4-FFF2-40B4-BE49-F238E27FC236}">
                  <a16:creationId xmlns:a16="http://schemas.microsoft.com/office/drawing/2014/main" id="{C44BB2EA-0825-ED60-7DB7-AC8560BBA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/>
            <a:stretch/>
          </p:blipFill>
          <p:spPr>
            <a:xfrm>
              <a:off x="8042748" y="1027021"/>
              <a:ext cx="1828801" cy="1625978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8486A0-2327-ECE0-30E8-6D3570A2245E}"/>
                </a:ext>
              </a:extLst>
            </p:cNvPr>
            <p:cNvSpPr>
              <a:spLocks/>
            </p:cNvSpPr>
            <p:nvPr/>
          </p:nvSpPr>
          <p:spPr>
            <a:xfrm>
              <a:off x="8027701" y="1027021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Aerospace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90A6AB-1A07-DFA1-5808-24A3E83B907F}"/>
              </a:ext>
            </a:extLst>
          </p:cNvPr>
          <p:cNvGrpSpPr/>
          <p:nvPr/>
        </p:nvGrpSpPr>
        <p:grpSpPr>
          <a:xfrm>
            <a:off x="9943507" y="1027021"/>
            <a:ext cx="1847049" cy="1625978"/>
            <a:chOff x="9943507" y="1027021"/>
            <a:chExt cx="1847049" cy="1625978"/>
          </a:xfrm>
        </p:grpSpPr>
        <p:pic>
          <p:nvPicPr>
            <p:cNvPr id="67" name="Picture 66" descr="A picture containing indoor, keyboard, close&#10;&#10;Description automatically generated">
              <a:extLst>
                <a:ext uri="{FF2B5EF4-FFF2-40B4-BE49-F238E27FC236}">
                  <a16:creationId xmlns:a16="http://schemas.microsoft.com/office/drawing/2014/main" id="{CAB56FBB-5D12-328C-BFEC-58C54B50257D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/>
          </p:blipFill>
          <p:spPr>
            <a:xfrm>
              <a:off x="9961755" y="1027021"/>
              <a:ext cx="1828801" cy="1625978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1DF41CD-3537-A379-65B7-3FE124ABB099}"/>
                </a:ext>
              </a:extLst>
            </p:cNvPr>
            <p:cNvSpPr>
              <a:spLocks/>
            </p:cNvSpPr>
            <p:nvPr/>
          </p:nvSpPr>
          <p:spPr>
            <a:xfrm>
              <a:off x="9943507" y="1027021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0B9583-EACF-24E9-B9BA-F1AB6CD5F00F}"/>
              </a:ext>
            </a:extLst>
          </p:cNvPr>
          <p:cNvGrpSpPr/>
          <p:nvPr/>
        </p:nvGrpSpPr>
        <p:grpSpPr>
          <a:xfrm>
            <a:off x="2274514" y="2753534"/>
            <a:ext cx="1835112" cy="1629680"/>
            <a:chOff x="2274514" y="2753534"/>
            <a:chExt cx="1835112" cy="1629680"/>
          </a:xfrm>
        </p:grpSpPr>
        <p:pic>
          <p:nvPicPr>
            <p:cNvPr id="73" name="Picture 72" descr="A picture containing indoor, cosmetic&#10;&#10;Description automatically generated">
              <a:extLst>
                <a:ext uri="{FF2B5EF4-FFF2-40B4-BE49-F238E27FC236}">
                  <a16:creationId xmlns:a16="http://schemas.microsoft.com/office/drawing/2014/main" id="{F6CED947-2D87-BDEC-7A1B-573914C6FA22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/>
          </p:blipFill>
          <p:spPr>
            <a:xfrm>
              <a:off x="2280826" y="2757236"/>
              <a:ext cx="1828800" cy="1625978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41EB2AC-49D4-C547-B8BA-E43902135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4514" y="2753534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Pharma</a:t>
              </a:r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639096-57DC-429B-21C2-3A8EBA2423DA}"/>
              </a:ext>
            </a:extLst>
          </p:cNvPr>
          <p:cNvGrpSpPr/>
          <p:nvPr/>
        </p:nvGrpSpPr>
        <p:grpSpPr>
          <a:xfrm>
            <a:off x="4196955" y="2753534"/>
            <a:ext cx="1830983" cy="1629680"/>
            <a:chOff x="4196955" y="2753534"/>
            <a:chExt cx="1830983" cy="1629680"/>
          </a:xfrm>
        </p:grpSpPr>
        <p:pic>
          <p:nvPicPr>
            <p:cNvPr id="85" name="Picture 84" descr="A picture containing text, indoor, floor&#10;&#10;Description automatically generated">
              <a:extLst>
                <a:ext uri="{FF2B5EF4-FFF2-40B4-BE49-F238E27FC236}">
                  <a16:creationId xmlns:a16="http://schemas.microsoft.com/office/drawing/2014/main" id="{F04B975E-8529-8FF7-7015-250EF4FFFDE8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>
            <a:xfrm>
              <a:off x="4199138" y="2757236"/>
              <a:ext cx="1828800" cy="1625978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9F2AA7A-841A-0EFB-F36D-76594C4E7567}"/>
                </a:ext>
              </a:extLst>
            </p:cNvPr>
            <p:cNvSpPr>
              <a:spLocks/>
            </p:cNvSpPr>
            <p:nvPr/>
          </p:nvSpPr>
          <p:spPr>
            <a:xfrm>
              <a:off x="4196955" y="2753534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Thermal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Treatment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F1CE88-87FA-A826-70FB-9B84430DB062}"/>
              </a:ext>
            </a:extLst>
          </p:cNvPr>
          <p:cNvGrpSpPr/>
          <p:nvPr/>
        </p:nvGrpSpPr>
        <p:grpSpPr>
          <a:xfrm>
            <a:off x="6115447" y="2753534"/>
            <a:ext cx="1830803" cy="1629680"/>
            <a:chOff x="6115447" y="2753534"/>
            <a:chExt cx="1830803" cy="1629680"/>
          </a:xfrm>
        </p:grpSpPr>
        <p:pic>
          <p:nvPicPr>
            <p:cNvPr id="88" name="Picture 87" descr="A picture containing green, truck, device, miller&#10;&#10;Description automatically generated">
              <a:extLst>
                <a:ext uri="{FF2B5EF4-FFF2-40B4-BE49-F238E27FC236}">
                  <a16:creationId xmlns:a16="http://schemas.microsoft.com/office/drawing/2014/main" id="{C8CFEF99-A4D2-821D-917E-72D4E8C2D990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>
            <a:xfrm>
              <a:off x="6117450" y="2757236"/>
              <a:ext cx="1828800" cy="1625978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30219B3-3591-3E21-358C-C05092070B53}"/>
                </a:ext>
              </a:extLst>
            </p:cNvPr>
            <p:cNvSpPr>
              <a:spLocks/>
            </p:cNvSpPr>
            <p:nvPr/>
          </p:nvSpPr>
          <p:spPr>
            <a:xfrm>
              <a:off x="6115447" y="2753534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Injection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Molding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0952A-7855-F761-7B33-F8222A1416C5}"/>
              </a:ext>
            </a:extLst>
          </p:cNvPr>
          <p:cNvGrpSpPr/>
          <p:nvPr/>
        </p:nvGrpSpPr>
        <p:grpSpPr>
          <a:xfrm>
            <a:off x="8033939" y="2753534"/>
            <a:ext cx="1830623" cy="1629680"/>
            <a:chOff x="8033939" y="2753534"/>
            <a:chExt cx="1830623" cy="1629680"/>
          </a:xfrm>
        </p:grpSpPr>
        <p:pic>
          <p:nvPicPr>
            <p:cNvPr id="76" name="Picture 75" descr="A yellow sports car&#10;&#10;Description automatically generated">
              <a:extLst>
                <a:ext uri="{FF2B5EF4-FFF2-40B4-BE49-F238E27FC236}">
                  <a16:creationId xmlns:a16="http://schemas.microsoft.com/office/drawing/2014/main" id="{DE1046F0-96AE-2824-C079-BF7945BD5BDC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8035762" y="2757236"/>
              <a:ext cx="1828800" cy="162597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AA1C12A-AB92-DA76-0F6D-955A1B6C75D0}"/>
                </a:ext>
              </a:extLst>
            </p:cNvPr>
            <p:cNvSpPr>
              <a:spLocks/>
            </p:cNvSpPr>
            <p:nvPr/>
          </p:nvSpPr>
          <p:spPr>
            <a:xfrm>
              <a:off x="8033939" y="2753534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Automotive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E6630-808D-D79A-AD1E-C85E437A4D10}"/>
              </a:ext>
            </a:extLst>
          </p:cNvPr>
          <p:cNvGrpSpPr/>
          <p:nvPr/>
        </p:nvGrpSpPr>
        <p:grpSpPr>
          <a:xfrm>
            <a:off x="9952429" y="2753534"/>
            <a:ext cx="1828800" cy="1629680"/>
            <a:chOff x="9952429" y="2753534"/>
            <a:chExt cx="1828800" cy="1629680"/>
          </a:xfrm>
        </p:grpSpPr>
        <p:pic>
          <p:nvPicPr>
            <p:cNvPr id="91" name="Picture 90" descr="A picture containing text, indoor, warehouse, shelf&#10;&#10;Description automatically generated">
              <a:extLst>
                <a:ext uri="{FF2B5EF4-FFF2-40B4-BE49-F238E27FC236}">
                  <a16:creationId xmlns:a16="http://schemas.microsoft.com/office/drawing/2014/main" id="{2132851C-70F1-B7B5-D299-124251D2A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>
            <a:xfrm>
              <a:off x="9954075" y="2757236"/>
              <a:ext cx="1827154" cy="1625978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5E0A4CB-7F69-7F92-AA31-E788845CC01E}"/>
                </a:ext>
              </a:extLst>
            </p:cNvPr>
            <p:cNvSpPr/>
            <p:nvPr/>
          </p:nvSpPr>
          <p:spPr>
            <a:xfrm>
              <a:off x="9952429" y="2753534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Supply Chain &amp;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Warehousing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8184B0-B81C-9073-6A60-79C748925041}"/>
              </a:ext>
            </a:extLst>
          </p:cNvPr>
          <p:cNvGrpSpPr/>
          <p:nvPr/>
        </p:nvGrpSpPr>
        <p:grpSpPr>
          <a:xfrm>
            <a:off x="352073" y="4487451"/>
            <a:ext cx="1839241" cy="1629680"/>
            <a:chOff x="352073" y="4487451"/>
            <a:chExt cx="1839241" cy="16296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1D379F-7FAC-34AA-6F6A-FA9FD5473524}"/>
                </a:ext>
              </a:extLst>
            </p:cNvPr>
            <p:cNvPicPr>
              <a:picLocks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512" y="4487451"/>
              <a:ext cx="1828802" cy="1625978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BBF817F-00E2-AB03-18C5-F41C64AAB5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073" y="4491153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Metal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357D16-3EEB-7ABC-163D-F4ED0BB34E43}"/>
              </a:ext>
            </a:extLst>
          </p:cNvPr>
          <p:cNvGrpSpPr/>
          <p:nvPr/>
        </p:nvGrpSpPr>
        <p:grpSpPr>
          <a:xfrm>
            <a:off x="2274514" y="4487451"/>
            <a:ext cx="1832749" cy="1629680"/>
            <a:chOff x="2274514" y="4487451"/>
            <a:chExt cx="1832749" cy="1629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255135-586E-4714-6117-4DF4FC2E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8463" y="4487451"/>
              <a:ext cx="1828800" cy="1625978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068F1AE-0DE7-ADD4-5EC8-59D09FF6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4514" y="4491153"/>
              <a:ext cx="1832749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Food</a:t>
              </a:r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B8B192-F481-DBB5-3697-9C32D2D7EE62}"/>
              </a:ext>
            </a:extLst>
          </p:cNvPr>
          <p:cNvGrpSpPr/>
          <p:nvPr/>
        </p:nvGrpSpPr>
        <p:grpSpPr>
          <a:xfrm>
            <a:off x="4196955" y="4487451"/>
            <a:ext cx="1846616" cy="1629680"/>
            <a:chOff x="4196955" y="4487451"/>
            <a:chExt cx="1846616" cy="1629680"/>
          </a:xfrm>
        </p:grpSpPr>
        <p:pic>
          <p:nvPicPr>
            <p:cNvPr id="78" name="Picture 7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12D20B6-7BEA-1917-53B3-CFFB9095D02E}"/>
                </a:ext>
              </a:extLst>
            </p:cNvPr>
            <p:cNvPicPr>
              <a:picLocks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>
            <a:xfrm>
              <a:off x="4214771" y="4487451"/>
              <a:ext cx="1828800" cy="1625978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2EF2645-9A66-8B28-F4DA-3F0E99D271EE}"/>
                </a:ext>
              </a:extLst>
            </p:cNvPr>
            <p:cNvSpPr>
              <a:spLocks/>
            </p:cNvSpPr>
            <p:nvPr/>
          </p:nvSpPr>
          <p:spPr>
            <a:xfrm>
              <a:off x="4196955" y="4491153"/>
              <a:ext cx="1828800" cy="162597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2880" rtlCol="0" anchor="b"/>
            <a:lstStyle/>
            <a:p>
              <a:pPr algn="ctr"/>
              <a:r>
                <a:rPr lang="en-US"/>
                <a:t>Machine</a:t>
              </a:r>
            </a:p>
            <a:p>
              <a:pPr algn="ctr"/>
              <a:r>
                <a:rPr lang="en-US"/>
                <a:t>Tools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0628139-5918-650C-EA46-75E149F19857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567" y="6274414"/>
            <a:ext cx="479696" cy="475488"/>
          </a:xfrm>
          <a:prstGeom prst="ellipse">
            <a:avLst/>
          </a:prstGeom>
          <a:ln>
            <a:solidFill>
              <a:schemeClr val="accent3"/>
            </a:solidFill>
          </a:ln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3FC3DCEE-CC87-6F21-E1E1-CEC38C183D47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585" y="6330008"/>
            <a:ext cx="368997" cy="3657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B11B31-F17E-885A-49FB-53E553153739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411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A48E27B-6247-9CDC-0F66-91A1A6B096E9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63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8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Placeholder 17">
            <a:extLst>
              <a:ext uri="{FF2B5EF4-FFF2-40B4-BE49-F238E27FC236}">
                <a16:creationId xmlns:a16="http://schemas.microsoft.com/office/drawing/2014/main" id="{FBB16D37-B2F3-2FF6-B8EC-13596A5D8C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78" y="2918081"/>
            <a:ext cx="2674424" cy="1396644"/>
          </a:xfrm>
          <a:prstGeom prst="rect">
            <a:avLst/>
          </a:prstGeom>
        </p:spPr>
      </p:pic>
      <p:pic>
        <p:nvPicPr>
          <p:cNvPr id="44" name="Picture 43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0F1CAEF-A104-61E7-1406-7A5C9865E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597" y="-47816"/>
            <a:ext cx="12373335" cy="1467659"/>
          </a:xfrm>
          <a:prstGeom prst="rect">
            <a:avLst/>
          </a:prstGeom>
        </p:spPr>
      </p:pic>
      <p:sp>
        <p:nvSpPr>
          <p:cNvPr id="46" name="Rounded Rectangle 45">
            <a:hlinkClick r:id="rId5"/>
            <a:extLst>
              <a:ext uri="{FF2B5EF4-FFF2-40B4-BE49-F238E27FC236}">
                <a16:creationId xmlns:a16="http://schemas.microsoft.com/office/drawing/2014/main" id="{1B17DC9C-1F7A-A111-44E4-42183B132DB3}"/>
              </a:ext>
            </a:extLst>
          </p:cNvPr>
          <p:cNvSpPr/>
          <p:nvPr/>
        </p:nvSpPr>
        <p:spPr>
          <a:xfrm>
            <a:off x="765840" y="497212"/>
            <a:ext cx="2540183" cy="4475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The CESMII Story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F688D-96EA-0E4D-9A05-0A7403C33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7392D5F-1275-3E90-9546-B68DC1EBD12E}"/>
              </a:ext>
            </a:extLst>
          </p:cNvPr>
          <p:cNvSpPr/>
          <p:nvPr/>
        </p:nvSpPr>
        <p:spPr>
          <a:xfrm>
            <a:off x="1650773" y="1108901"/>
            <a:ext cx="770314" cy="770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865DD74-453A-054B-8095-6320C698DCE7}"/>
              </a:ext>
            </a:extLst>
          </p:cNvPr>
          <p:cNvSpPr/>
          <p:nvPr/>
        </p:nvSpPr>
        <p:spPr>
          <a:xfrm>
            <a:off x="783356" y="2254243"/>
            <a:ext cx="2674424" cy="36344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SM Building Block Technologies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2C3C1-A47E-7B42-BFCA-CFE4D450710D}"/>
              </a:ext>
            </a:extLst>
          </p:cNvPr>
          <p:cNvSpPr/>
          <p:nvPr/>
        </p:nvSpPr>
        <p:spPr>
          <a:xfrm>
            <a:off x="783356" y="2617685"/>
            <a:ext cx="2674424" cy="36344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b="1">
                <a:solidFill>
                  <a:srgbClr val="32363F"/>
                </a:solidFill>
              </a:rPr>
              <a:t>Energy Intensive Industries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42DDC4-D225-0E4E-AFC6-9E9E1380D9D0}"/>
              </a:ext>
            </a:extLst>
          </p:cNvPr>
          <p:cNvSpPr txBox="1"/>
          <p:nvPr/>
        </p:nvSpPr>
        <p:spPr>
          <a:xfrm>
            <a:off x="690342" y="4295512"/>
            <a:ext cx="286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10-25% reduction in energy</a:t>
            </a:r>
            <a:br>
              <a:rPr lang="en-US" sz="1400">
                <a:solidFill>
                  <a:schemeClr val="accent5"/>
                </a:solidFill>
              </a:rPr>
            </a:br>
            <a:r>
              <a:rPr lang="en-US" sz="1400"/>
              <a:t>for steel and cement industries</a:t>
            </a:r>
            <a:endParaRPr lang="en-US" sz="1400" b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4A4FD1-930B-4E5B-501F-D9ADAA31FCE1}"/>
              </a:ext>
            </a:extLst>
          </p:cNvPr>
          <p:cNvGrpSpPr/>
          <p:nvPr/>
        </p:nvGrpSpPr>
        <p:grpSpPr>
          <a:xfrm>
            <a:off x="928376" y="4836076"/>
            <a:ext cx="2384385" cy="899523"/>
            <a:chOff x="752354" y="5173075"/>
            <a:chExt cx="2384385" cy="89952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DE579F-4A4F-A042-9671-D79C861A6D22}"/>
                </a:ext>
              </a:extLst>
            </p:cNvPr>
            <p:cNvSpPr txBox="1"/>
            <p:nvPr/>
          </p:nvSpPr>
          <p:spPr>
            <a:xfrm>
              <a:off x="770560" y="5180046"/>
              <a:ext cx="220336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SzPct val="150000"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en-US" sz="1400" b="1"/>
                <a:t>Energy</a:t>
              </a:r>
              <a:r>
                <a:rPr lang="en-US" sz="1400"/>
                <a:t> </a:t>
              </a:r>
              <a:r>
                <a:rPr lang="en-US" sz="1400" b="1"/>
                <a:t>Productivity</a:t>
              </a:r>
            </a:p>
            <a:p>
              <a:pPr marL="285750" indent="-285750">
                <a:spcAft>
                  <a:spcPts val="600"/>
                </a:spcAft>
                <a:buSzPct val="150000"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en-US" sz="1400" b="1"/>
                <a:t>Quality, Yield, Waste</a:t>
              </a:r>
            </a:p>
            <a:p>
              <a:pPr marL="285750" indent="-285750">
                <a:spcAft>
                  <a:spcPts val="600"/>
                </a:spcAft>
                <a:buSzPct val="150000"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en-US" sz="1400" b="1"/>
                <a:t>Decarbonization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A448D7-3054-AC47-A854-6D48D00C6A61}"/>
                </a:ext>
              </a:extLst>
            </p:cNvPr>
            <p:cNvCxnSpPr>
              <a:cxnSpLocks/>
            </p:cNvCxnSpPr>
            <p:nvPr/>
          </p:nvCxnSpPr>
          <p:spPr>
            <a:xfrm>
              <a:off x="752354" y="5173075"/>
              <a:ext cx="238438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008294-CD18-2C46-B78A-212E10DD47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306" y="1691629"/>
            <a:ext cx="3438525" cy="58477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Develop</a:t>
            </a:r>
            <a:r>
              <a:rPr lang="en-US"/>
              <a:t> SM technologies to solve manufacturing problems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CFD8887-AAE6-7958-2FAF-C33FD7F174E4}"/>
              </a:ext>
            </a:extLst>
          </p:cNvPr>
          <p:cNvCxnSpPr>
            <a:cxnSpLocks/>
          </p:cNvCxnSpPr>
          <p:nvPr/>
        </p:nvCxnSpPr>
        <p:spPr>
          <a:xfrm>
            <a:off x="3936083" y="1843153"/>
            <a:ext cx="0" cy="34399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D8C79D-8C06-7CD3-D934-851A7CF2E562}"/>
              </a:ext>
            </a:extLst>
          </p:cNvPr>
          <p:cNvCxnSpPr>
            <a:cxnSpLocks/>
          </p:cNvCxnSpPr>
          <p:nvPr/>
        </p:nvCxnSpPr>
        <p:spPr>
          <a:xfrm>
            <a:off x="8239791" y="1843153"/>
            <a:ext cx="0" cy="34399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B11AB1A-C90C-7E0E-16BC-F9797CA35EB5}"/>
              </a:ext>
            </a:extLst>
          </p:cNvPr>
          <p:cNvGrpSpPr/>
          <p:nvPr/>
        </p:nvGrpSpPr>
        <p:grpSpPr>
          <a:xfrm>
            <a:off x="2120568" y="5735599"/>
            <a:ext cx="7969421" cy="182880"/>
            <a:chOff x="2120568" y="5735599"/>
            <a:chExt cx="7969421" cy="18288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898EFF2-7371-6427-1C75-17BE50BA327C}"/>
                </a:ext>
              </a:extLst>
            </p:cNvPr>
            <p:cNvCxnSpPr>
              <a:cxnSpLocks/>
            </p:cNvCxnSpPr>
            <p:nvPr/>
          </p:nvCxnSpPr>
          <p:spPr>
            <a:xfrm>
              <a:off x="2120568" y="5735599"/>
              <a:ext cx="0" cy="18288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CAE9F0C-EC68-7105-C863-FA6079B2F7EC}"/>
                </a:ext>
              </a:extLst>
            </p:cNvPr>
            <p:cNvCxnSpPr>
              <a:cxnSpLocks/>
            </p:cNvCxnSpPr>
            <p:nvPr/>
          </p:nvCxnSpPr>
          <p:spPr>
            <a:xfrm>
              <a:off x="6150053" y="5735599"/>
              <a:ext cx="0" cy="18288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CED4B37-4FFA-3803-8A46-D4F1F77DBE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89989" y="5735599"/>
              <a:ext cx="0" cy="18288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F16C543-7E19-FDEE-F44B-83999565B335}"/>
              </a:ext>
            </a:extLst>
          </p:cNvPr>
          <p:cNvGrpSpPr/>
          <p:nvPr/>
        </p:nvGrpSpPr>
        <p:grpSpPr>
          <a:xfrm>
            <a:off x="-3160" y="5885300"/>
            <a:ext cx="12195159" cy="475488"/>
            <a:chOff x="-3160" y="5885300"/>
            <a:chExt cx="12195159" cy="475488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6694FEA-731F-25D0-FBDD-2F5BF13DA507}"/>
                </a:ext>
              </a:extLst>
            </p:cNvPr>
            <p:cNvSpPr/>
            <p:nvPr/>
          </p:nvSpPr>
          <p:spPr>
            <a:xfrm>
              <a:off x="-3160" y="6003176"/>
              <a:ext cx="12195159" cy="2790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Smart Manufacturing Innovation Centers (Dissemination of Technology and Training)</a:t>
              </a:r>
            </a:p>
          </p:txBody>
        </p:sp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8988436D-FCAE-D6CD-FEB8-E325F39E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154" y="5885300"/>
              <a:ext cx="479696" cy="475488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</p:grpSp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CE8BC9D4-A23B-64D2-A3CF-E400B2385C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58" y="2178441"/>
            <a:ext cx="479696" cy="475488"/>
          </a:xfrm>
          <a:prstGeom prst="ellipse">
            <a:avLst/>
          </a:prstGeom>
          <a:ln>
            <a:solidFill>
              <a:schemeClr val="accent3"/>
            </a:solidFill>
          </a:ln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12248F3-500F-AE7A-3029-9D4994F44F85}"/>
              </a:ext>
            </a:extLst>
          </p:cNvPr>
          <p:cNvGrpSpPr/>
          <p:nvPr/>
        </p:nvGrpSpPr>
        <p:grpSpPr>
          <a:xfrm>
            <a:off x="8287227" y="1108901"/>
            <a:ext cx="3605524" cy="4626698"/>
            <a:chOff x="8287227" y="1108901"/>
            <a:chExt cx="3605524" cy="462669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CC6261D-284B-48D1-A062-B9EDE3B10E97}"/>
                </a:ext>
              </a:extLst>
            </p:cNvPr>
            <p:cNvGrpSpPr/>
            <p:nvPr/>
          </p:nvGrpSpPr>
          <p:grpSpPr>
            <a:xfrm>
              <a:off x="8897797" y="4836076"/>
              <a:ext cx="2384385" cy="899523"/>
              <a:chOff x="752354" y="5173075"/>
              <a:chExt cx="2384385" cy="899523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2D273C5-DF01-49AD-59C8-67D21E4BB149}"/>
                  </a:ext>
                </a:extLst>
              </p:cNvPr>
              <p:cNvSpPr txBox="1"/>
              <p:nvPr/>
            </p:nvSpPr>
            <p:spPr>
              <a:xfrm>
                <a:off x="766757" y="5180046"/>
                <a:ext cx="2261901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SzPct val="150000"/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sz="1400" b="1"/>
                  <a:t>Education &amp; Training</a:t>
                </a:r>
              </a:p>
              <a:p>
                <a:pPr marL="285750" indent="-285750">
                  <a:spcAft>
                    <a:spcPts val="600"/>
                  </a:spcAft>
                  <a:buSzPct val="150000"/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sz="1400" b="1"/>
                  <a:t>Upskilling</a:t>
                </a:r>
              </a:p>
              <a:p>
                <a:pPr marL="285750" indent="-285750">
                  <a:spcAft>
                    <a:spcPts val="600"/>
                  </a:spcAft>
                  <a:buSzPct val="150000"/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</a:buBlip>
                </a:pPr>
                <a:r>
                  <a:rPr lang="en-US" sz="1400" b="1"/>
                  <a:t>SM adoption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A73CFB4-25AE-9F47-298F-54A484297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354" y="5173075"/>
                <a:ext cx="2384385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CD05D25-BDA4-C094-B8F9-F9D694BBA50D}"/>
                </a:ext>
              </a:extLst>
            </p:cNvPr>
            <p:cNvGrpSpPr/>
            <p:nvPr/>
          </p:nvGrpSpPr>
          <p:grpSpPr>
            <a:xfrm>
              <a:off x="8287227" y="1108901"/>
              <a:ext cx="3605524" cy="3709831"/>
              <a:chOff x="8287227" y="1108901"/>
              <a:chExt cx="3605524" cy="3709831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093E045-3673-63FB-EBCA-BA92DDF3B6A4}"/>
                  </a:ext>
                </a:extLst>
              </p:cNvPr>
              <p:cNvSpPr/>
              <p:nvPr/>
            </p:nvSpPr>
            <p:spPr>
              <a:xfrm>
                <a:off x="9706753" y="1108901"/>
                <a:ext cx="770314" cy="770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953AE54A-2976-FF3D-67B2-864C1EFA3BD9}"/>
                  </a:ext>
                </a:extLst>
              </p:cNvPr>
              <p:cNvSpPr/>
              <p:nvPr/>
            </p:nvSpPr>
            <p:spPr>
              <a:xfrm>
                <a:off x="8639433" y="2254243"/>
                <a:ext cx="2901112" cy="39968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/>
                  <a:t>SM Education and Training</a:t>
                </a: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91B41EEE-E2D5-4AE4-F49B-D75F704C54FD}"/>
                  </a:ext>
                </a:extLst>
              </p:cNvPr>
              <p:cNvSpPr/>
              <p:nvPr/>
            </p:nvSpPr>
            <p:spPr>
              <a:xfrm>
                <a:off x="8287227" y="2617685"/>
                <a:ext cx="3605524" cy="363442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200" b="1">
                    <a:solidFill>
                      <a:srgbClr val="32363F"/>
                    </a:solidFill>
                  </a:rPr>
                  <a:t>Talent Pipeline &amp; Incumbent Workforce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F06A50B-DC6C-BD87-07C6-718864187170}"/>
                  </a:ext>
                </a:extLst>
              </p:cNvPr>
              <p:cNvSpPr/>
              <p:nvPr/>
            </p:nvSpPr>
            <p:spPr>
              <a:xfrm>
                <a:off x="9983492" y="4253198"/>
                <a:ext cx="212994" cy="2129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8C9C798-629E-204A-579A-E38C1BE51CA8}"/>
                  </a:ext>
                </a:extLst>
              </p:cNvPr>
              <p:cNvSpPr txBox="1"/>
              <p:nvPr/>
            </p:nvSpPr>
            <p:spPr>
              <a:xfrm>
                <a:off x="8370729" y="4295512"/>
                <a:ext cx="34385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5"/>
                    </a:solidFill>
                  </a:rPr>
                  <a:t>6 new curriculums, &gt;6000</a:t>
                </a:r>
              </a:p>
              <a:p>
                <a:pPr algn="ctr"/>
                <a:r>
                  <a:rPr lang="en-US" sz="1400" dirty="0"/>
                  <a:t>students and professionals trained</a:t>
                </a:r>
                <a:endParaRPr lang="en-US" sz="1400" b="1" dirty="0"/>
              </a:p>
            </p:txBody>
          </p:sp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2D8A2D9-72EF-CD91-60B4-7F4172368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9967" y="2209943"/>
                <a:ext cx="479696" cy="475488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09C73B3-7045-1847-5D6F-5019C37DF1B7}"/>
              </a:ext>
            </a:extLst>
          </p:cNvPr>
          <p:cNvGrpSpPr/>
          <p:nvPr/>
        </p:nvGrpSpPr>
        <p:grpSpPr>
          <a:xfrm>
            <a:off x="4065383" y="1108901"/>
            <a:ext cx="3887432" cy="4626698"/>
            <a:chOff x="4065383" y="1108901"/>
            <a:chExt cx="3887432" cy="4626698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974602D-EC71-2596-0A2F-65125AF1FC03}"/>
                </a:ext>
              </a:extLst>
            </p:cNvPr>
            <p:cNvSpPr/>
            <p:nvPr/>
          </p:nvSpPr>
          <p:spPr>
            <a:xfrm>
              <a:off x="5764896" y="1108901"/>
              <a:ext cx="770314" cy="770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</a:rPr>
                <a:t>2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364D037-A637-94EE-97DF-A88472F14007}"/>
                </a:ext>
              </a:extLst>
            </p:cNvPr>
            <p:cNvGrpSpPr/>
            <p:nvPr/>
          </p:nvGrpSpPr>
          <p:grpSpPr>
            <a:xfrm>
              <a:off x="4065383" y="2208032"/>
              <a:ext cx="3887432" cy="3527567"/>
              <a:chOff x="4065383" y="2208032"/>
              <a:chExt cx="3887432" cy="3527567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9CE10D0-4E75-1D21-E8ED-7766B9BD4EF5}"/>
                  </a:ext>
                </a:extLst>
              </p:cNvPr>
              <p:cNvGrpSpPr/>
              <p:nvPr/>
            </p:nvGrpSpPr>
            <p:grpSpPr>
              <a:xfrm>
                <a:off x="4347291" y="2254243"/>
                <a:ext cx="3605524" cy="3481356"/>
                <a:chOff x="4347291" y="2254243"/>
                <a:chExt cx="3605524" cy="3481356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D5937315-DCE5-378F-B57C-D9A812A09901}"/>
                    </a:ext>
                  </a:extLst>
                </p:cNvPr>
                <p:cNvGrpSpPr/>
                <p:nvPr/>
              </p:nvGrpSpPr>
              <p:grpSpPr>
                <a:xfrm>
                  <a:off x="4347291" y="2254243"/>
                  <a:ext cx="3605524" cy="726884"/>
                  <a:chOff x="4347291" y="2254243"/>
                  <a:chExt cx="3605524" cy="726884"/>
                </a:xfrm>
              </p:grpSpPr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A349CF40-8196-00BB-991A-B75ABA8A4F10}"/>
                      </a:ext>
                    </a:extLst>
                  </p:cNvPr>
                  <p:cNvSpPr/>
                  <p:nvPr/>
                </p:nvSpPr>
                <p:spPr>
                  <a:xfrm>
                    <a:off x="4347291" y="2254243"/>
                    <a:ext cx="3605524" cy="36344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/>
                      <a:t>SM Innovation Platform, Profiles, Marketplace</a:t>
                    </a:r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A7311629-B3DD-7DA0-9840-2A645D7795EC}"/>
                      </a:ext>
                    </a:extLst>
                  </p:cNvPr>
                  <p:cNvSpPr/>
                  <p:nvPr/>
                </p:nvSpPr>
                <p:spPr>
                  <a:xfrm>
                    <a:off x="4812841" y="2617685"/>
                    <a:ext cx="2674424" cy="36344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r>
                      <a:rPr lang="en-US" sz="1200" b="1">
                        <a:solidFill>
                          <a:srgbClr val="32363F"/>
                        </a:solidFill>
                      </a:rPr>
                      <a:t>Small &amp; Discrete Manufacturing</a:t>
                    </a:r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89E1227-DBBE-830F-02D1-2272522F024F}"/>
                    </a:ext>
                  </a:extLst>
                </p:cNvPr>
                <p:cNvGrpSpPr/>
                <p:nvPr/>
              </p:nvGrpSpPr>
              <p:grpSpPr>
                <a:xfrm>
                  <a:off x="4408062" y="3016315"/>
                  <a:ext cx="3483983" cy="2719284"/>
                  <a:chOff x="4408062" y="3016315"/>
                  <a:chExt cx="3483983" cy="2719284"/>
                </a:xfrm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E9A8B8FA-9C16-A512-13E0-8A20E011EF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08062" y="3016315"/>
                    <a:ext cx="3483983" cy="1243185"/>
                  </a:xfrm>
                  <a:prstGeom prst="rect">
                    <a:avLst/>
                  </a:prstGeom>
                </p:spPr>
              </p:pic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0E906628-7AAA-C509-760C-D90F778CF7D9}"/>
                      </a:ext>
                    </a:extLst>
                  </p:cNvPr>
                  <p:cNvGrpSpPr/>
                  <p:nvPr/>
                </p:nvGrpSpPr>
                <p:grpSpPr>
                  <a:xfrm>
                    <a:off x="4465258" y="4295512"/>
                    <a:ext cx="3257623" cy="1440087"/>
                    <a:chOff x="4465258" y="4295512"/>
                    <a:chExt cx="3257623" cy="1440087"/>
                  </a:xfrm>
                </p:grpSpPr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8524C0BE-5145-05BE-4352-D76805B66D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19827" y="4295512"/>
                      <a:ext cx="286045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5"/>
                          </a:solidFill>
                        </a:rPr>
                        <a:t>25-50% reduction in SM</a:t>
                      </a:r>
                      <a:br>
                        <a:rPr lang="en-US" sz="1400">
                          <a:solidFill>
                            <a:schemeClr val="accent5"/>
                          </a:solidFill>
                        </a:rPr>
                      </a:br>
                      <a:r>
                        <a:rPr lang="en-US" sz="1400"/>
                        <a:t>implementation costs</a:t>
                      </a:r>
                      <a:endParaRPr lang="en-US" sz="1400" b="1"/>
                    </a:p>
                  </p:txBody>
                </p:sp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475F5940-4E05-A2C0-CA26-0B022B5A07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65258" y="4836076"/>
                      <a:ext cx="3257623" cy="899523"/>
                      <a:chOff x="4465258" y="4836076"/>
                      <a:chExt cx="3257623" cy="899523"/>
                    </a:xfrm>
                  </p:grpSpPr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0C9258FF-0F1F-B004-FF42-7659A3A5A0D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65258" y="4843047"/>
                        <a:ext cx="3257623" cy="89255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285750" indent="-285750">
                          <a:spcAft>
                            <a:spcPts val="600"/>
                          </a:spcAft>
                          <a:buSzPct val="150000"/>
                          <a:buBlip>
                            <a:blip r:embed="rId6">
                              <a:extLst>
                                <a:ext uri="{96DAC541-7B7A-43D3-8B79-37D633B846F1}">
                                  <asvg:svgBlip xmlns:asvg="http://schemas.microsoft.com/office/drawing/2016/SVG/main" r:embed="rId7"/>
                                </a:ext>
                              </a:extLst>
                            </a:blip>
                          </a:buBlip>
                        </a:pPr>
                        <a:r>
                          <a:rPr lang="en-US" sz="1400" b="1"/>
                          <a:t>Performance &amp; Productivity</a:t>
                        </a:r>
                      </a:p>
                      <a:p>
                        <a:pPr marL="285750" indent="-285750">
                          <a:spcAft>
                            <a:spcPts val="600"/>
                          </a:spcAft>
                          <a:buSzPct val="150000"/>
                          <a:buBlip>
                            <a:blip r:embed="rId6">
                              <a:extLst>
                                <a:ext uri="{96DAC541-7B7A-43D3-8B79-37D633B846F1}">
                                  <asvg:svgBlip xmlns:asvg="http://schemas.microsoft.com/office/drawing/2016/SVG/main" r:embed="rId7"/>
                                </a:ext>
                              </a:extLst>
                            </a:blip>
                          </a:buBlip>
                        </a:pPr>
                        <a:r>
                          <a:rPr lang="en-US" sz="1400" b="1"/>
                          <a:t>Implementation Cost/Complexity</a:t>
                        </a:r>
                      </a:p>
                      <a:p>
                        <a:pPr marL="285750" indent="-285750">
                          <a:spcAft>
                            <a:spcPts val="600"/>
                          </a:spcAft>
                          <a:buSzPct val="150000"/>
                          <a:buBlip>
                            <a:blip r:embed="rId6">
                              <a:extLst>
                                <a:ext uri="{96DAC541-7B7A-43D3-8B79-37D633B846F1}">
                                  <asvg:svgBlip xmlns:asvg="http://schemas.microsoft.com/office/drawing/2016/SVG/main" r:embed="rId7"/>
                                </a:ext>
                              </a:extLst>
                            </a:blip>
                          </a:buBlip>
                        </a:pPr>
                        <a:r>
                          <a:rPr lang="en-US" sz="1400" b="1"/>
                          <a:t>SMM &amp; Supply Chain Adoption</a:t>
                        </a:r>
                      </a:p>
                    </p:txBody>
                  </p:sp>
                  <p:cxnSp>
                    <p:nvCxnSpPr>
                      <p:cNvPr id="77" name="Straight Connector 76">
                        <a:extLst>
                          <a:ext uri="{FF2B5EF4-FFF2-40B4-BE49-F238E27FC236}">
                            <a16:creationId xmlns:a16="http://schemas.microsoft.com/office/drawing/2014/main" id="{C8EE4359-A381-11D7-9DA1-98523933B8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697137" y="4836076"/>
                        <a:ext cx="2384385" cy="0"/>
                      </a:xfrm>
                      <a:prstGeom prst="line">
                        <a:avLst/>
                      </a:prstGeom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pic>
            <p:nvPicPr>
              <p:cNvPr id="108" name="Picture 107" descr="Icon&#10;&#10;Description automatically generated">
                <a:extLst>
                  <a:ext uri="{FF2B5EF4-FFF2-40B4-BE49-F238E27FC236}">
                    <a16:creationId xmlns:a16="http://schemas.microsoft.com/office/drawing/2014/main" id="{B3EE3C06-88E0-D9F9-5024-7E6550348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5383" y="2208032"/>
                <a:ext cx="478864" cy="474663"/>
              </a:xfrm>
              <a:prstGeom prst="ellipse">
                <a:avLst/>
              </a:prstGeom>
              <a:ln>
                <a:solidFill>
                  <a:schemeClr val="accent5"/>
                </a:solidFill>
              </a:ln>
            </p:spPr>
          </p:pic>
        </p:grp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736CFB-E2DD-CD40-B5D0-21349BC58CF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30791" y="1695860"/>
            <a:ext cx="3438525" cy="110475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Accelerate</a:t>
            </a:r>
            <a:r>
              <a:rPr lang="en-US"/>
              <a:t> SM Adoption</a:t>
            </a:r>
            <a:br>
              <a:rPr lang="en-US"/>
            </a:br>
            <a:r>
              <a:rPr lang="en-US"/>
              <a:t>In SMMs and Supply Chain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AFE4F5-C901-FC42-966A-B4367F274A5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370727" y="1697142"/>
            <a:ext cx="3438525" cy="111853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Upskill</a:t>
            </a:r>
            <a:r>
              <a:rPr lang="en-US"/>
              <a:t> the Workforce</a:t>
            </a:r>
            <a:br>
              <a:rPr lang="en-US"/>
            </a:br>
            <a:r>
              <a:rPr lang="en-US"/>
              <a:t>Through Education, Training</a:t>
            </a:r>
          </a:p>
        </p:txBody>
      </p:sp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B515DB2A-5070-47DC-C35A-EF44130136B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406" y="3168512"/>
            <a:ext cx="823727" cy="265652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5F3237C-AA4A-7E20-A82E-88A32EA6A9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3152" y="2914716"/>
            <a:ext cx="2743200" cy="1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B6DF3-E83C-FED7-B85A-642A8BEE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524" y="158750"/>
            <a:ext cx="8016240" cy="6019800"/>
          </a:xfrm>
          <a:prstGeom prst="rect">
            <a:avLst/>
          </a:prstGeom>
        </p:spPr>
      </p:pic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CA796B14-88DE-2D32-B6C9-F98E31A83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82B3875-3861-FF9B-CA48-96C13EFCF8BE}"/>
              </a:ext>
            </a:extLst>
          </p:cNvPr>
          <p:cNvSpPr/>
          <p:nvPr/>
        </p:nvSpPr>
        <p:spPr>
          <a:xfrm>
            <a:off x="10620632" y="451022"/>
            <a:ext cx="1081217" cy="365125"/>
          </a:xfrm>
          <a:prstGeom prst="wedgeRoundRectCallout">
            <a:avLst>
              <a:gd name="adj1" fmla="val -347690"/>
              <a:gd name="adj2" fmla="val 17587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Steel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97C37CB-DBCE-C494-552D-C9C9AFF82874}"/>
              </a:ext>
            </a:extLst>
          </p:cNvPr>
          <p:cNvSpPr/>
          <p:nvPr/>
        </p:nvSpPr>
        <p:spPr>
          <a:xfrm>
            <a:off x="10620631" y="1120947"/>
            <a:ext cx="1081217" cy="365125"/>
          </a:xfrm>
          <a:prstGeom prst="wedgeRoundRectCallout">
            <a:avLst>
              <a:gd name="adj1" fmla="val -114547"/>
              <a:gd name="adj2" fmla="val 5573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Chemicals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3397EBE-AA86-A1AC-2B64-6F2C62AB937A}"/>
              </a:ext>
            </a:extLst>
          </p:cNvPr>
          <p:cNvSpPr/>
          <p:nvPr/>
        </p:nvSpPr>
        <p:spPr>
          <a:xfrm>
            <a:off x="10620630" y="1790872"/>
            <a:ext cx="1081217" cy="365125"/>
          </a:xfrm>
          <a:prstGeom prst="wedgeRoundRectCallout">
            <a:avLst>
              <a:gd name="adj1" fmla="val -114547"/>
              <a:gd name="adj2" fmla="val 5573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Thermal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9F28D45-D32C-FBF7-E0B0-223A90B4F0B0}"/>
              </a:ext>
            </a:extLst>
          </p:cNvPr>
          <p:cNvSpPr/>
          <p:nvPr/>
        </p:nvSpPr>
        <p:spPr>
          <a:xfrm>
            <a:off x="10620628" y="3612636"/>
            <a:ext cx="1081217" cy="365125"/>
          </a:xfrm>
          <a:prstGeom prst="wedgeRoundRectCallout">
            <a:avLst>
              <a:gd name="adj1" fmla="val -170547"/>
              <a:gd name="adj2" fmla="val 201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Grinding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86B5061-4CC6-7943-B6AD-9119B277E490}"/>
              </a:ext>
            </a:extLst>
          </p:cNvPr>
          <p:cNvSpPr/>
          <p:nvPr/>
        </p:nvSpPr>
        <p:spPr>
          <a:xfrm>
            <a:off x="10620627" y="4229266"/>
            <a:ext cx="1081217" cy="365125"/>
          </a:xfrm>
          <a:prstGeom prst="wedgeRoundRectCallout">
            <a:avLst>
              <a:gd name="adj1" fmla="val -367690"/>
              <a:gd name="adj2" fmla="val 3711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Cement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F56AB2D-3FA2-BF3D-C7F5-17479F2B0398}"/>
              </a:ext>
            </a:extLst>
          </p:cNvPr>
          <p:cNvSpPr/>
          <p:nvPr/>
        </p:nvSpPr>
        <p:spPr>
          <a:xfrm>
            <a:off x="294497" y="4420410"/>
            <a:ext cx="1081217" cy="365125"/>
          </a:xfrm>
          <a:prstGeom prst="wedgeRoundRectCallout">
            <a:avLst>
              <a:gd name="adj1" fmla="val 129453"/>
              <a:gd name="adj2" fmla="val 861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Paper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AE9BE6D-C361-773F-C10A-A6B8717359FE}"/>
              </a:ext>
            </a:extLst>
          </p:cNvPr>
          <p:cNvSpPr/>
          <p:nvPr/>
        </p:nvSpPr>
        <p:spPr>
          <a:xfrm>
            <a:off x="294498" y="5282858"/>
            <a:ext cx="1081217" cy="365125"/>
          </a:xfrm>
          <a:prstGeom prst="wedgeRoundRectCallout">
            <a:avLst>
              <a:gd name="adj1" fmla="val 330595"/>
              <a:gd name="adj2" fmla="val -897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Drying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F0FB5E9-CD17-B7E8-DB23-A88025E5A829}"/>
              </a:ext>
            </a:extLst>
          </p:cNvPr>
          <p:cNvSpPr/>
          <p:nvPr/>
        </p:nvSpPr>
        <p:spPr>
          <a:xfrm>
            <a:off x="294497" y="3497772"/>
            <a:ext cx="1081217" cy="365125"/>
          </a:xfrm>
          <a:prstGeom prst="wedgeRoundRectCallout">
            <a:avLst>
              <a:gd name="adj1" fmla="val 129453"/>
              <a:gd name="adj2" fmla="val 861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Steel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F1C02D7-F333-34E4-8967-397180B10BE7}"/>
              </a:ext>
            </a:extLst>
          </p:cNvPr>
          <p:cNvSpPr/>
          <p:nvPr/>
        </p:nvSpPr>
        <p:spPr>
          <a:xfrm>
            <a:off x="295550" y="2141594"/>
            <a:ext cx="1081217" cy="365125"/>
          </a:xfrm>
          <a:prstGeom prst="wedgeRoundRectCallout">
            <a:avLst>
              <a:gd name="adj1" fmla="val 129453"/>
              <a:gd name="adj2" fmla="val 861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932D5BD-009D-2DB5-E3A3-3A3B53CE1D29}"/>
              </a:ext>
            </a:extLst>
          </p:cNvPr>
          <p:cNvSpPr/>
          <p:nvPr/>
        </p:nvSpPr>
        <p:spPr>
          <a:xfrm>
            <a:off x="294496" y="1066488"/>
            <a:ext cx="1081217" cy="365125"/>
          </a:xfrm>
          <a:prstGeom prst="wedgeRoundRectCallout">
            <a:avLst>
              <a:gd name="adj1" fmla="val 288881"/>
              <a:gd name="adj2" fmla="val 27909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SMMs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664474F-4D76-64F5-CB11-EC9DE3B57FC9}"/>
              </a:ext>
            </a:extLst>
          </p:cNvPr>
          <p:cNvSpPr/>
          <p:nvPr/>
        </p:nvSpPr>
        <p:spPr>
          <a:xfrm>
            <a:off x="10620626" y="4952486"/>
            <a:ext cx="1081217" cy="365125"/>
          </a:xfrm>
          <a:prstGeom prst="wedgeRoundRectCallout">
            <a:avLst>
              <a:gd name="adj1" fmla="val -257404"/>
              <a:gd name="adj2" fmla="val -322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Aerospace</a:t>
            </a:r>
          </a:p>
        </p:txBody>
      </p:sp>
    </p:spTree>
    <p:extLst>
      <p:ext uri="{BB962C8B-B14F-4D97-AF65-F5344CB8AC3E}">
        <p14:creationId xmlns:p14="http://schemas.microsoft.com/office/powerpoint/2010/main" val="30703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CA796B14-88DE-2D32-B6C9-F98E31A83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E4928-1734-42C3-BE4E-751564C5A1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3600" dirty="0"/>
              <a:t>Project Examples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0628139-5918-650C-EA46-75E149F19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567" y="6274414"/>
            <a:ext cx="479696" cy="475488"/>
          </a:xfrm>
          <a:prstGeom prst="ellipse">
            <a:avLst/>
          </a:prstGeom>
          <a:ln>
            <a:solidFill>
              <a:schemeClr val="accent3"/>
            </a:solidFill>
          </a:ln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3FC3DCEE-CC87-6F21-E1E1-CEC38C183D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585" y="6330008"/>
            <a:ext cx="368997" cy="3657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B11B31-F17E-885A-49FB-53E5531537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411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A48E27B-6247-9CDC-0F66-91A1A6B096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63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DD67-8DDA-FD92-7515-0B0D183A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8" y="1199190"/>
            <a:ext cx="4210288" cy="21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5F0B5-8B8F-7FBE-55AC-1A06073F46E4}"/>
              </a:ext>
            </a:extLst>
          </p:cNvPr>
          <p:cNvSpPr txBox="1"/>
          <p:nvPr/>
        </p:nvSpPr>
        <p:spPr>
          <a:xfrm>
            <a:off x="767018" y="3844992"/>
            <a:ext cx="4410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Multi-physics predictive models and Advanced Controls lead to optimized operating conditions resulting in </a:t>
            </a:r>
            <a:r>
              <a:rPr lang="en-US" sz="2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10-15% reduction in energy usage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Cement Kilns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884B9-6B9A-A766-B823-683151F5A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387" y="2387951"/>
            <a:ext cx="1221847" cy="89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D1B1E-3D50-371A-2B88-1BEFBEE5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39" y="1383959"/>
            <a:ext cx="3755004" cy="18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806C525-FF1B-4F04-ABC9-B0E999708FB3}"/>
              </a:ext>
            </a:extLst>
          </p:cNvPr>
          <p:cNvSpPr txBox="1"/>
          <p:nvPr/>
        </p:nvSpPr>
        <p:spPr>
          <a:xfrm>
            <a:off x="6257139" y="1245459"/>
            <a:ext cx="3755004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SM applications – Performance, Energy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BB194E-4F89-AF97-6189-64078B835D66}"/>
              </a:ext>
            </a:extLst>
          </p:cNvPr>
          <p:cNvSpPr txBox="1"/>
          <p:nvPr/>
        </p:nvSpPr>
        <p:spPr>
          <a:xfrm>
            <a:off x="10134300" y="1650093"/>
            <a:ext cx="1685043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Low-cost, low-complexity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Connectivity hub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B01D2B-B1B4-B824-3088-C75783555234}"/>
              </a:ext>
            </a:extLst>
          </p:cNvPr>
          <p:cNvSpPr txBox="1"/>
          <p:nvPr/>
        </p:nvSpPr>
        <p:spPr>
          <a:xfrm>
            <a:off x="6203556" y="3838073"/>
            <a:ext cx="557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cost hardware and reusable SM Apps to help SMMs target </a:t>
            </a:r>
            <a:r>
              <a:rPr lang="en-US" sz="2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improvement in energy intensity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equipment efficiency on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CNC, paint booth and welding machines </a:t>
            </a:r>
          </a:p>
        </p:txBody>
      </p:sp>
    </p:spTree>
    <p:extLst>
      <p:ext uri="{BB962C8B-B14F-4D97-AF65-F5344CB8AC3E}">
        <p14:creationId xmlns:p14="http://schemas.microsoft.com/office/powerpoint/2010/main" val="9222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CA796B14-88DE-2D32-B6C9-F98E31A83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E4928-1734-42C3-BE4E-751564C5A1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3600" dirty="0"/>
              <a:t>Project Examples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0628139-5918-650C-EA46-75E149F19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567" y="6274414"/>
            <a:ext cx="479696" cy="475488"/>
          </a:xfrm>
          <a:prstGeom prst="ellipse">
            <a:avLst/>
          </a:prstGeom>
          <a:ln>
            <a:solidFill>
              <a:schemeClr val="accent3"/>
            </a:solidFill>
          </a:ln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3FC3DCEE-CC87-6F21-E1E1-CEC38C183D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585" y="6330008"/>
            <a:ext cx="368997" cy="3657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B11B31-F17E-885A-49FB-53E5531537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411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A48E27B-6247-9CDC-0F66-91A1A6B096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63" y="6330326"/>
            <a:ext cx="368356" cy="36512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861E83-CC4B-4FE8-D8CA-3485704B9FA3}"/>
              </a:ext>
            </a:extLst>
          </p:cNvPr>
          <p:cNvSpPr txBox="1"/>
          <p:nvPr/>
        </p:nvSpPr>
        <p:spPr>
          <a:xfrm>
            <a:off x="839709" y="3810730"/>
            <a:ext cx="510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Purdue and industrial partners created an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ABET accredited 4-yr BS Degree program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focused on SM technologies integrated with state-of-the-art facilities with industry grade equipment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740BB0-09F9-FD98-8B8A-347EC429C777}"/>
              </a:ext>
            </a:extLst>
          </p:cNvPr>
          <p:cNvGrpSpPr/>
          <p:nvPr/>
        </p:nvGrpSpPr>
        <p:grpSpPr>
          <a:xfrm>
            <a:off x="926237" y="1367473"/>
            <a:ext cx="4650152" cy="1753214"/>
            <a:chOff x="16010651" y="30239558"/>
            <a:chExt cx="4650152" cy="175321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606B59B-8F83-C332-34A0-3368B619F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7146" y="30575964"/>
              <a:ext cx="4633657" cy="141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6D9B77F-8553-66EB-87C2-78D5F0452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0651" y="30510290"/>
              <a:ext cx="4633657" cy="4296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D01D68-66CC-AF99-5F2D-911BC7AB1612}"/>
                </a:ext>
              </a:extLst>
            </p:cNvPr>
            <p:cNvSpPr txBox="1"/>
            <p:nvPr/>
          </p:nvSpPr>
          <p:spPr>
            <a:xfrm>
              <a:off x="16010651" y="30239558"/>
              <a:ext cx="4633657" cy="2769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4 YR BS Degree Program in SM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F8E0FE-AA50-AB47-E803-830E80D3E9C3}"/>
              </a:ext>
            </a:extLst>
          </p:cNvPr>
          <p:cNvSpPr txBox="1"/>
          <p:nvPr/>
        </p:nvSpPr>
        <p:spPr>
          <a:xfrm>
            <a:off x="6106353" y="3828643"/>
            <a:ext cx="5939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ML Based Soft Sensor for Entrained Air Content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Browstock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Washing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(Pulp and Paper)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reduced defoamer usage by </a:t>
            </a:r>
            <a:r>
              <a:rPr lang="en-US" sz="24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and water usage by 10%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51FDD7-52F3-1200-271C-F2D894BC5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8139" y="1190650"/>
            <a:ext cx="4616008" cy="21610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154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t with a map on the screen&#10;&#10;Description automatically generated with medium confidence">
            <a:extLst>
              <a:ext uri="{FF2B5EF4-FFF2-40B4-BE49-F238E27FC236}">
                <a16:creationId xmlns:a16="http://schemas.microsoft.com/office/drawing/2014/main" id="{5BAA1607-8AD4-1414-0809-42428DE10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72" y="-168924"/>
            <a:ext cx="9594464" cy="71958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365912-34FD-6CA6-1310-EF46BCE16FB2}"/>
              </a:ext>
            </a:extLst>
          </p:cNvPr>
          <p:cNvSpPr txBox="1"/>
          <p:nvPr/>
        </p:nvSpPr>
        <p:spPr>
          <a:xfrm>
            <a:off x="701886" y="1218306"/>
            <a:ext cx="44416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 SM access for small, medium, and large businesses, connecting manufacturing assets to our SM Innovation platform, national policy development, industry awareness, and workforce development.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B058A1-A04C-7095-01D9-E2F27F60A8E4}"/>
              </a:ext>
            </a:extLst>
          </p:cNvPr>
          <p:cNvGrpSpPr/>
          <p:nvPr/>
        </p:nvGrpSpPr>
        <p:grpSpPr>
          <a:xfrm>
            <a:off x="860296" y="5464913"/>
            <a:ext cx="9214517" cy="880948"/>
            <a:chOff x="472166" y="2856373"/>
            <a:chExt cx="5558848" cy="5314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FD5540D-B8F2-ECE5-4283-B2BB7A48934A}"/>
                </a:ext>
              </a:extLst>
            </p:cNvPr>
            <p:cNvGrpSpPr/>
            <p:nvPr/>
          </p:nvGrpSpPr>
          <p:grpSpPr>
            <a:xfrm>
              <a:off x="472166" y="2856373"/>
              <a:ext cx="5558848" cy="531450"/>
              <a:chOff x="615289" y="2904081"/>
              <a:chExt cx="5558848" cy="53145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F2B66A2-456C-0EEA-0295-1A49FF66F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</a:blip>
              <a:stretch>
                <a:fillRect/>
              </a:stretch>
            </p:blipFill>
            <p:spPr>
              <a:xfrm>
                <a:off x="2988087" y="3065644"/>
                <a:ext cx="877529" cy="25966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4127788-34AF-FD73-7AC9-6A9E89CB5CF8}"/>
                  </a:ext>
                </a:extLst>
              </p:cNvPr>
              <p:cNvGrpSpPr/>
              <p:nvPr/>
            </p:nvGrpSpPr>
            <p:grpSpPr>
              <a:xfrm>
                <a:off x="615289" y="2904081"/>
                <a:ext cx="5558848" cy="531450"/>
                <a:chOff x="615289" y="2904081"/>
                <a:chExt cx="5558848" cy="531450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0B7883B-B990-A343-8CAB-870D4EFCF515}"/>
                    </a:ext>
                  </a:extLst>
                </p:cNvPr>
                <p:cNvGrpSpPr/>
                <p:nvPr/>
              </p:nvGrpSpPr>
              <p:grpSpPr>
                <a:xfrm>
                  <a:off x="615289" y="2904081"/>
                  <a:ext cx="5558848" cy="520763"/>
                  <a:chOff x="615289" y="2904081"/>
                  <a:chExt cx="5558848" cy="520763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AB6E9FCA-0B32-ADED-738C-84CD6C3B6DDB}"/>
                      </a:ext>
                    </a:extLst>
                  </p:cNvPr>
                  <p:cNvGrpSpPr/>
                  <p:nvPr/>
                </p:nvGrpSpPr>
                <p:grpSpPr>
                  <a:xfrm>
                    <a:off x="3901819" y="2904081"/>
                    <a:ext cx="2272318" cy="520763"/>
                    <a:chOff x="7208621" y="7176822"/>
                    <a:chExt cx="4405377" cy="1009611"/>
                  </a:xfrm>
                </p:grpSpPr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8FFBB83E-185C-236E-36A7-89D65A809D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100000" contrast="10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08621" y="7176822"/>
                      <a:ext cx="1009611" cy="100961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5DC39EF3-7AEA-3E5E-584D-ACBC12D00F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rightnessContrast bright="100000" contrast="100000"/>
                              </a14:imgEffect>
                            </a14:imgLayer>
                          </a14:imgProps>
                        </a:ext>
                      </a:extLst>
                    </a:blip>
                    <a:srcRect l="35134" t="-19009" b="-1"/>
                    <a:stretch/>
                  </p:blipFill>
                  <p:spPr>
                    <a:xfrm>
                      <a:off x="10388576" y="7496946"/>
                      <a:ext cx="1225422" cy="4081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DEB46355-3512-A692-A8B3-577FC6AFCC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rightnessContrast bright="100000" contrast="10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16165" y="7562935"/>
                      <a:ext cx="1758173" cy="32044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CC81B753-1C25-0E56-E888-A8830E3B9E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15289" y="3113859"/>
                    <a:ext cx="547128" cy="17798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5805A99-9CF3-2233-28ED-13A37D983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9293" y="3000465"/>
                  <a:ext cx="1021459" cy="435066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B8005A-2B28-A160-F457-AEBCEFFC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7645" y="2977985"/>
              <a:ext cx="1084689" cy="361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E594D1-4DF2-BF64-7660-4E60F3AECAEC}"/>
              </a:ext>
            </a:extLst>
          </p:cNvPr>
          <p:cNvSpPr txBox="1"/>
          <p:nvPr/>
        </p:nvSpPr>
        <p:spPr>
          <a:xfrm>
            <a:off x="119743" y="170748"/>
            <a:ext cx="11952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National Reach through SM Innovation Centers </a:t>
            </a:r>
          </a:p>
        </p:txBody>
      </p:sp>
    </p:spTree>
    <p:extLst>
      <p:ext uri="{BB962C8B-B14F-4D97-AF65-F5344CB8AC3E}">
        <p14:creationId xmlns:p14="http://schemas.microsoft.com/office/powerpoint/2010/main" val="420041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458F4B-FD83-1A46-9CA8-4DFE927A0570}"/>
              </a:ext>
            </a:extLst>
          </p:cNvPr>
          <p:cNvSpPr/>
          <p:nvPr/>
        </p:nvSpPr>
        <p:spPr>
          <a:xfrm flipV="1">
            <a:off x="10022131" y="0"/>
            <a:ext cx="2169868" cy="638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25A7A-37DA-98C1-F1E2-D7EACE2929A5}"/>
              </a:ext>
            </a:extLst>
          </p:cNvPr>
          <p:cNvSpPr txBox="1"/>
          <p:nvPr/>
        </p:nvSpPr>
        <p:spPr>
          <a:xfrm>
            <a:off x="356882" y="1785894"/>
            <a:ext cx="51295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" normalizeH="0" baseline="0" noProof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Our Charter: </a:t>
            </a:r>
            <a: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The Smart Manufacturing Executive Council has been formed to engage business and technology executives, thought leaders and visionaries advocating for the transformation of the U.S. manufacturing ecosystem.</a:t>
            </a:r>
            <a:b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1" i="0" u="none" strike="noStrike" kern="1200" cap="none" spc="-30" normalizeH="0" baseline="0" noProof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Our Objective: </a:t>
            </a:r>
            <a: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To develop practical guidance and policy recommendations</a:t>
            </a:r>
            <a:b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that will help this ecosystem across </a:t>
            </a:r>
            <a:b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this digital divide.</a:t>
            </a:r>
            <a:endParaRPr kumimoji="0" lang="en-US" sz="2000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999A3-6BD3-EA07-8384-B6E4256C28EE}"/>
              </a:ext>
            </a:extLst>
          </p:cNvPr>
          <p:cNvSpPr txBox="1"/>
          <p:nvPr/>
        </p:nvSpPr>
        <p:spPr>
          <a:xfrm>
            <a:off x="5416776" y="1799561"/>
            <a:ext cx="4601283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573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Leverage admired Manufacturing Businesses,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demonstrating their leadership on this journey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, and showing others the way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573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Inspire this ecosystem to evolve their strategies and business models to truly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support the democratization of manufacturing technologies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and ensure that SMMs can engage in Smart Manufacturing as well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573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Provide guidance for each of the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8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 stakeholder groups in our manufacturing ecosystem, helping them understand their role in this evolution, and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invest in the knowledge and skills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required for this transformation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573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Inform US policy makers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 on the transformative actions and policies that will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accelerate US </a:t>
            </a:r>
            <a:b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</a:b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57320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adoption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/>
                <a:cs typeface="Times New Roman"/>
              </a:rPr>
              <a:t>of Smart Manufacturing </a:t>
            </a:r>
            <a:endParaRPr kumimoji="0" lang="en-US" sz="1400" b="1" i="0" u="none" strike="noStrike" kern="1200" cap="none" spc="-20" normalizeH="0" baseline="0" noProof="0" dirty="0">
              <a:ln>
                <a:noFill/>
              </a:ln>
              <a:solidFill>
                <a:srgbClr val="F57320"/>
              </a:solidFill>
              <a:effectLst/>
              <a:uLnTx/>
              <a:uFillTx/>
              <a:latin typeface="Arial" panose="020B0604020202020204"/>
              <a:ea typeface="Calibri"/>
              <a:cs typeface="Times New Roman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D57239-3155-7659-A9A6-4C1FF37C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353" y="982468"/>
            <a:ext cx="801839" cy="422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4BB55-5A8B-EAC6-4AFF-80E6D8D45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991" y="2294339"/>
            <a:ext cx="838562" cy="349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B3E18-A74A-BD63-1832-DAFA5505A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7369" y="2709628"/>
            <a:ext cx="773807" cy="233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FCFA5-3549-18ED-24D0-30A7DFB3B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7649" y="3038647"/>
            <a:ext cx="673247" cy="233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23652E-6EEE-8508-1898-7E01B1D1FB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4589" y="3802383"/>
            <a:ext cx="579367" cy="257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77565D-610A-955E-1238-61BB196F8A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0559" y="4205734"/>
            <a:ext cx="707426" cy="406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F3DE7-1656-8243-5EF0-A2E9823D2C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7875" y="4664083"/>
            <a:ext cx="432795" cy="406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251CA2-388E-C07B-2D51-D435D8624F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5382" y="5055741"/>
            <a:ext cx="897780" cy="399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A00F2-9BFE-6989-AD6B-E44FBA88AB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9805" y="614353"/>
            <a:ext cx="968089" cy="233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8174B-F64C-A6F9-7DCB-19B958220B5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9617" y="880621"/>
            <a:ext cx="548465" cy="338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0DDCD-03FE-3765-19F5-79E7D2E6CD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7649" y="3489865"/>
            <a:ext cx="673247" cy="124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9C4FD-D2C4-1A30-C28F-7B6A787506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5" y="1565570"/>
            <a:ext cx="681755" cy="1751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8BC3A5-3859-B648-C403-9FFF22F12D4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699" y="1309378"/>
            <a:ext cx="600300" cy="329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4E8E4A-7A46-A0F7-803B-969199F7AFD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7558" y="1686923"/>
            <a:ext cx="732582" cy="297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CE62FC-B5C5-E904-B3FE-1FA2C22C79F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0223" y="2051880"/>
            <a:ext cx="467252" cy="3139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E935C4-5857-00D6-5A85-7902829FA41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3736" y="2387765"/>
            <a:ext cx="860226" cy="375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620287-B112-4950-7F38-17D5BBB1D9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6471" y="4635266"/>
            <a:ext cx="894757" cy="3298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1FB0B9-047B-D9D1-2735-76D5C0A96AD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724" y="3196337"/>
            <a:ext cx="820251" cy="297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7EA796-4F70-8DDB-3EC0-E133DE48D70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3103" y="3593181"/>
            <a:ext cx="621493" cy="3721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EE3DF7-47EB-53C3-061A-59288102B0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64122" y="3927419"/>
            <a:ext cx="979454" cy="3019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8887C2-738C-C8D2-4D54-819B477DF51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63" y="5028152"/>
            <a:ext cx="627172" cy="3298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F2560D-8A7B-5DA3-8619-1FF41EC69E10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18" y="614353"/>
            <a:ext cx="960509" cy="2072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1E8457-2C4B-8962-88EB-BF7AE2EE15B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3943" y="1910742"/>
            <a:ext cx="620659" cy="3491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38F73D-642C-6921-B507-D61E2CB7476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5100" y="4266025"/>
            <a:ext cx="817499" cy="3162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492606-196D-265E-C096-D4C294C91B8A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5066" y="2829678"/>
            <a:ext cx="737567" cy="2948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55B913-DD2E-6716-FFFE-7D914A0AFEE9}"/>
              </a:ext>
            </a:extLst>
          </p:cNvPr>
          <p:cNvSpPr txBox="1"/>
          <p:nvPr/>
        </p:nvSpPr>
        <p:spPr>
          <a:xfrm>
            <a:off x="2907975" y="417877"/>
            <a:ext cx="56141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National ‘Think Tank’ of Smart Manufacturing Leaders, </a:t>
            </a:r>
            <a:b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Advocating for the Transformation of the Ecosystem</a:t>
            </a: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8263C12-D52C-B457-74F7-DE9F76A26C6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14" y="233134"/>
            <a:ext cx="2653446" cy="95374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11561C-9340-0958-A368-90E85BE777A0}"/>
              </a:ext>
            </a:extLst>
          </p:cNvPr>
          <p:cNvCxnSpPr>
            <a:cxnSpLocks/>
          </p:cNvCxnSpPr>
          <p:nvPr/>
        </p:nvCxnSpPr>
        <p:spPr>
          <a:xfrm>
            <a:off x="2851512" y="433919"/>
            <a:ext cx="0" cy="592776"/>
          </a:xfrm>
          <a:prstGeom prst="line">
            <a:avLst/>
          </a:prstGeom>
          <a:ln w="12700">
            <a:solidFill>
              <a:srgbClr val="F57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A16F05B4-AF5B-5239-A99D-9B770FDC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29"/>
            <a:extLst>
              <a:ext uri="{FF2B5EF4-FFF2-40B4-BE49-F238E27FC236}">
                <a16:creationId xmlns:a16="http://schemas.microsoft.com/office/drawing/2014/main" id="{FC89EC09-7A89-2D8A-32A5-046D79F9B2C4}"/>
              </a:ext>
            </a:extLst>
          </p:cNvPr>
          <p:cNvSpPr/>
          <p:nvPr/>
        </p:nvSpPr>
        <p:spPr>
          <a:xfrm>
            <a:off x="10347085" y="5746032"/>
            <a:ext cx="1558198" cy="285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42227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EED2F-3286-AFDF-6E05-D181DD5AB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6061D-7B3A-F025-D66C-C721A5841B31}"/>
              </a:ext>
            </a:extLst>
          </p:cNvPr>
          <p:cNvSpPr txBox="1"/>
          <p:nvPr/>
        </p:nvSpPr>
        <p:spPr>
          <a:xfrm>
            <a:off x="3931920" y="3108960"/>
            <a:ext cx="414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0310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2570EA-EBF2-B6CF-7CFC-D98B442752A2}"/>
              </a:ext>
            </a:extLst>
          </p:cNvPr>
          <p:cNvSpPr/>
          <p:nvPr/>
        </p:nvSpPr>
        <p:spPr>
          <a:xfrm>
            <a:off x="8242852" y="0"/>
            <a:ext cx="3949148" cy="641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6452681C-6E07-9C42-B656-F305E177056E}"/>
              </a:ext>
            </a:extLst>
          </p:cNvPr>
          <p:cNvSpPr txBox="1">
            <a:spLocks/>
          </p:cNvSpPr>
          <p:nvPr/>
        </p:nvSpPr>
        <p:spPr>
          <a:xfrm>
            <a:off x="2655888" y="436668"/>
            <a:ext cx="10515600" cy="986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mission. strategy. role.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B3DE1D9-8BF6-D44C-8794-9757B12F41E9}"/>
              </a:ext>
            </a:extLst>
          </p:cNvPr>
          <p:cNvSpPr txBox="1">
            <a:spLocks/>
          </p:cNvSpPr>
          <p:nvPr/>
        </p:nvSpPr>
        <p:spPr>
          <a:xfrm>
            <a:off x="444950" y="1615402"/>
            <a:ext cx="7378250" cy="801336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Driving the </a:t>
            </a:r>
            <a:r>
              <a:rPr kumimoji="0" lang="en-ID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wave</a:t>
            </a: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manufacturing productivity, energy productivity and competitiveness through smart manufacturing innovation.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D269A-3E1D-5F45-A61C-F18C0FFF77BC}"/>
              </a:ext>
            </a:extLst>
          </p:cNvPr>
          <p:cNvSpPr txBox="1"/>
          <p:nvPr/>
        </p:nvSpPr>
        <p:spPr>
          <a:xfrm>
            <a:off x="2215553" y="5000327"/>
            <a:ext cx="50593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 the Innovation and R&amp;D necessary to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dramatically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reduce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complexity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using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real time operations data 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revenue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improvements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 cash.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4531E3-2AB4-474F-8F63-B265E0873027}"/>
              </a:ext>
            </a:extLst>
          </p:cNvPr>
          <p:cNvCxnSpPr>
            <a:cxnSpLocks/>
          </p:cNvCxnSpPr>
          <p:nvPr/>
        </p:nvCxnSpPr>
        <p:spPr>
          <a:xfrm flipH="1">
            <a:off x="552417" y="1340818"/>
            <a:ext cx="1298329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330200" dist="50800" dir="5400000" sx="107000" sy="107000" algn="ctr" rotWithShape="0">
              <a:srgbClr val="000000">
                <a:alpha val="6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1">
            <a:extLst>
              <a:ext uri="{FF2B5EF4-FFF2-40B4-BE49-F238E27FC236}">
                <a16:creationId xmlns:a16="http://schemas.microsoft.com/office/drawing/2014/main" id="{7AF72403-E879-D94E-99B2-02DDA01AA2EA}"/>
              </a:ext>
            </a:extLst>
          </p:cNvPr>
          <p:cNvSpPr txBox="1">
            <a:spLocks/>
          </p:cNvSpPr>
          <p:nvPr/>
        </p:nvSpPr>
        <p:spPr>
          <a:xfrm>
            <a:off x="-716722" y="4945048"/>
            <a:ext cx="2636846" cy="986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</a:t>
            </a:r>
            <a:r>
              <a:rPr kumimoji="0" lang="en-ID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kumimoji="0" lang="en-ID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C68EE6-F378-4E4F-89A9-A3A64EA98784}"/>
              </a:ext>
            </a:extLst>
          </p:cNvPr>
          <p:cNvCxnSpPr>
            <a:cxnSpLocks/>
          </p:cNvCxnSpPr>
          <p:nvPr/>
        </p:nvCxnSpPr>
        <p:spPr>
          <a:xfrm flipH="1" flipV="1">
            <a:off x="2044463" y="5084483"/>
            <a:ext cx="0" cy="859117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330200" dist="50800" dir="5400000" sx="107000" sy="107000" algn="ctr" rotWithShape="0">
              <a:srgbClr val="000000">
                <a:alpha val="6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A9924A22-94EB-FC40-9337-E1B48043ED07}"/>
              </a:ext>
            </a:extLst>
          </p:cNvPr>
          <p:cNvSpPr txBox="1">
            <a:spLocks/>
          </p:cNvSpPr>
          <p:nvPr/>
        </p:nvSpPr>
        <p:spPr>
          <a:xfrm>
            <a:off x="9076143" y="6512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7FB572-EC1A-A544-9C38-7AD31FF44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303" y="6494281"/>
            <a:ext cx="369697" cy="369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0297B40-A7D8-6043-966E-3DFC38B6A8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31" y="919481"/>
            <a:ext cx="49042" cy="49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0B4AF-C018-4DD6-B89F-50BD5F6E1576}"/>
              </a:ext>
            </a:extLst>
          </p:cNvPr>
          <p:cNvSpPr txBox="1"/>
          <p:nvPr/>
        </p:nvSpPr>
        <p:spPr>
          <a:xfrm>
            <a:off x="8724809" y="455236"/>
            <a:ext cx="3338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CESMII represents the 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3236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AB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voice of manufacturing;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engaging the smart </a:t>
            </a:r>
            <a:b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manufacturing ecosystem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a membership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857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ED7BC-A113-1DF6-54A4-863D4B14CD57}"/>
              </a:ext>
            </a:extLst>
          </p:cNvPr>
          <p:cNvSpPr txBox="1"/>
          <p:nvPr/>
        </p:nvSpPr>
        <p:spPr>
          <a:xfrm>
            <a:off x="444950" y="3293211"/>
            <a:ext cx="118971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43DA4-12C6-37B4-2084-55677F4255B4}"/>
              </a:ext>
            </a:extLst>
          </p:cNvPr>
          <p:cNvSpPr txBox="1"/>
          <p:nvPr/>
        </p:nvSpPr>
        <p:spPr>
          <a:xfrm>
            <a:off x="444950" y="3840755"/>
            <a:ext cx="182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Founded by the D.O.E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91E498-0520-7D6C-0069-347AAE2065EA}"/>
              </a:ext>
            </a:extLst>
          </p:cNvPr>
          <p:cNvSpPr txBox="1"/>
          <p:nvPr/>
        </p:nvSpPr>
        <p:spPr>
          <a:xfrm>
            <a:off x="2473796" y="3293211"/>
            <a:ext cx="138642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$140M+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AA710-6118-17B4-4A1A-1CBB35ECA0DD}"/>
              </a:ext>
            </a:extLst>
          </p:cNvPr>
          <p:cNvSpPr txBox="1"/>
          <p:nvPr/>
        </p:nvSpPr>
        <p:spPr>
          <a:xfrm>
            <a:off x="2473796" y="3840755"/>
            <a:ext cx="2041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Private/public partnership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530FD0-D565-A24F-3001-69E75E84DE2D}"/>
              </a:ext>
            </a:extLst>
          </p:cNvPr>
          <p:cNvSpPr txBox="1"/>
          <p:nvPr/>
        </p:nvSpPr>
        <p:spPr>
          <a:xfrm>
            <a:off x="4755700" y="3451770"/>
            <a:ext cx="244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Improve energy productivity through sensing, control, modeling, analytics &amp;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platform technologies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9443DDE-C8A4-9D8B-5C9D-25A14D8034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20299" y="2011606"/>
            <a:ext cx="647988" cy="5543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49352D2-5D50-B5EA-7848-507C527605FB}"/>
              </a:ext>
            </a:extLst>
          </p:cNvPr>
          <p:cNvSpPr txBox="1"/>
          <p:nvPr/>
        </p:nvSpPr>
        <p:spPr>
          <a:xfrm>
            <a:off x="9686365" y="2055829"/>
            <a:ext cx="30166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Small, Medium &amp; Large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DDDE49-B42A-800D-1721-37AA70BF5FF6}"/>
              </a:ext>
            </a:extLst>
          </p:cNvPr>
          <p:cNvSpPr txBox="1"/>
          <p:nvPr/>
        </p:nvSpPr>
        <p:spPr>
          <a:xfrm>
            <a:off x="9686365" y="2951657"/>
            <a:ext cx="3016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Integrators 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Consultants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6F22723-668E-16FB-C933-9CD18E8347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926025" y="3811217"/>
            <a:ext cx="636537" cy="61296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7FE5CC-B65C-CC2A-299A-0D26F70273E2}"/>
              </a:ext>
            </a:extLst>
          </p:cNvPr>
          <p:cNvSpPr txBox="1"/>
          <p:nvPr/>
        </p:nvSpPr>
        <p:spPr>
          <a:xfrm>
            <a:off x="9686365" y="3817491"/>
            <a:ext cx="3016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236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8DAC74-77FE-9B5D-CC08-BFCDAC9EB673}"/>
              </a:ext>
            </a:extLst>
          </p:cNvPr>
          <p:cNvSpPr txBox="1"/>
          <p:nvPr/>
        </p:nvSpPr>
        <p:spPr>
          <a:xfrm>
            <a:off x="9686365" y="4706470"/>
            <a:ext cx="3016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236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837076B-DD4A-3BED-9477-5EB020D1EA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920299" y="5585612"/>
            <a:ext cx="647988" cy="55438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45D2650-7C0C-FB65-F66A-F6F4AA5F6D3C}"/>
              </a:ext>
            </a:extLst>
          </p:cNvPr>
          <p:cNvSpPr txBox="1"/>
          <p:nvPr/>
        </p:nvSpPr>
        <p:spPr>
          <a:xfrm>
            <a:off x="9686365" y="5576047"/>
            <a:ext cx="3016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Academia 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Labs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236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D48B6DE-B43B-B6FE-953A-1433CB31FC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936670" y="2881060"/>
            <a:ext cx="615246" cy="63985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87B95AD-B35E-C4E2-5CBE-B3956924F6F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923058" y="4674368"/>
            <a:ext cx="642471" cy="64247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E5E89E8-45D1-1299-574C-68778E51C1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63"/>
          <a:stretch/>
        </p:blipFill>
        <p:spPr>
          <a:xfrm>
            <a:off x="504509" y="2979913"/>
            <a:ext cx="1393739" cy="357647"/>
          </a:xfrm>
          <a:prstGeom prst="rect">
            <a:avLst/>
          </a:prstGeom>
        </p:spPr>
      </p:pic>
      <p:pic>
        <p:nvPicPr>
          <p:cNvPr id="71" name="Graphic 70" descr="Money outline">
            <a:extLst>
              <a:ext uri="{FF2B5EF4-FFF2-40B4-BE49-F238E27FC236}">
                <a16:creationId xmlns:a16="http://schemas.microsoft.com/office/drawing/2014/main" id="{1B2B4CA2-555F-7B78-B8DD-532FEA4244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83083" y="2754773"/>
            <a:ext cx="680013" cy="680013"/>
          </a:xfrm>
          <a:prstGeom prst="rect">
            <a:avLst/>
          </a:prstGeom>
        </p:spPr>
      </p:pic>
      <p:pic>
        <p:nvPicPr>
          <p:cNvPr id="73" name="Graphic 72" descr="Sustainability outline">
            <a:extLst>
              <a:ext uri="{FF2B5EF4-FFF2-40B4-BE49-F238E27FC236}">
                <a16:creationId xmlns:a16="http://schemas.microsoft.com/office/drawing/2014/main" id="{69E3EC8F-343F-0E7F-589D-76F1741295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51723" y="2867629"/>
            <a:ext cx="593202" cy="593202"/>
          </a:xfrm>
          <a:prstGeom prst="rect">
            <a:avLst/>
          </a:prstGeom>
        </p:spPr>
      </p:pic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D358630-EA38-2559-0E9B-17FD403426F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" y="443684"/>
            <a:ext cx="1762322" cy="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F089936-2720-D67B-A3A2-BA8561E42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4782"/>
            <a:ext cx="12191999" cy="6366933"/>
          </a:xfr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82BCA7A-5F33-E1D6-4119-309485764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A44A7-018E-219F-214B-A9EF6DA0087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3891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CESMII’s Integrated Roadmap Pillars</a:t>
            </a:r>
          </a:p>
        </p:txBody>
      </p:sp>
    </p:spTree>
    <p:extLst>
      <p:ext uri="{BB962C8B-B14F-4D97-AF65-F5344CB8AC3E}">
        <p14:creationId xmlns:p14="http://schemas.microsoft.com/office/powerpoint/2010/main" val="3281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46681EF-A917-C4C4-9726-509158DF8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02" y="572870"/>
            <a:ext cx="10922196" cy="58487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2A069-F7D2-DFD2-81EF-0F26EED9A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2EE56-B7B2-F56F-EB01-280B5351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Technology Building Blocks and Information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2148-6E60-CF96-E3BE-E0AE5506AC08}"/>
              </a:ext>
            </a:extLst>
          </p:cNvPr>
          <p:cNvSpPr txBox="1"/>
          <p:nvPr/>
        </p:nvSpPr>
        <p:spPr>
          <a:xfrm>
            <a:off x="2809103" y="2630066"/>
            <a:ext cx="2427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US" sz="1200" b="1"/>
              <a:t>Structured Information Models</a:t>
            </a:r>
          </a:p>
          <a:p>
            <a:pPr marL="0" lvl="1" algn="r"/>
            <a:r>
              <a:rPr lang="en-US" sz="1200"/>
              <a:t>that enable movement of </a:t>
            </a:r>
            <a:br>
              <a:rPr lang="en-US" sz="1200"/>
            </a:br>
            <a:r>
              <a:rPr lang="en-US" sz="1200" i="1"/>
              <a:t>data-in-context</a:t>
            </a:r>
            <a:r>
              <a:rPr lang="en-US" sz="1200"/>
              <a:t> and </a:t>
            </a:r>
          </a:p>
          <a:p>
            <a:pPr marL="0" lvl="1" algn="r"/>
            <a:r>
              <a:rPr lang="en-US" sz="1200"/>
              <a:t>hence </a:t>
            </a:r>
            <a:r>
              <a:rPr lang="en-US" sz="1200" i="1"/>
              <a:t>interoperability</a:t>
            </a:r>
            <a:r>
              <a:rPr lang="en-US" sz="1200"/>
              <a:t> </a:t>
            </a:r>
            <a:br>
              <a:rPr lang="en-US" sz="1200"/>
            </a:br>
            <a:r>
              <a:rPr lang="en-US" sz="1200"/>
              <a:t>of components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61B6C6E-AC3E-EF77-5A71-CAFA7165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8555" y="2241956"/>
            <a:ext cx="663875" cy="6638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0FCF689-DD0F-555C-9C68-D7698808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1739" y="3780035"/>
            <a:ext cx="663875" cy="6638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4C6983C-A82C-E1A2-5E50-4541F919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3007" y="4875591"/>
            <a:ext cx="663875" cy="6638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86C4C1C-AE96-41A5-9141-480B4F11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335" y="5621255"/>
            <a:ext cx="663875" cy="6638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0DC84D8-A673-E9B6-6039-52A313A0E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9829" y="3671685"/>
            <a:ext cx="663875" cy="6638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65A21BE-3228-061E-CF8C-ECBBF9C4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0460" y="1224751"/>
            <a:ext cx="663875" cy="6638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A2DD1A5-8896-27F4-0C05-78191D6D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955" y="1093286"/>
            <a:ext cx="663875" cy="6638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46FBFB8-DB02-4FBE-D82E-772F2B35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2624" y="2541568"/>
            <a:ext cx="663875" cy="6638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9C0DD0B-193D-6736-E585-8FF6DE183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7358" y="3092653"/>
            <a:ext cx="663875" cy="6638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937F876-CE9A-8EF6-0A8E-DE162A0C7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8631" y="3488501"/>
            <a:ext cx="663875" cy="6638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FE8B62A-193B-3A72-D5E9-349D036DB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4756" y="2091022"/>
            <a:ext cx="663875" cy="6638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6AF1F26-CC0F-E8CF-5140-66FE7A4EB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7118" y="4704826"/>
            <a:ext cx="663875" cy="6638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BF7D105-828C-A05A-4798-04FBCB610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0130" y="5555655"/>
            <a:ext cx="663875" cy="6638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CADAA1-C7BA-0B74-4BB9-0382E8AC8CFE}"/>
              </a:ext>
            </a:extLst>
          </p:cNvPr>
          <p:cNvSpPr txBox="1"/>
          <p:nvPr/>
        </p:nvSpPr>
        <p:spPr>
          <a:xfrm>
            <a:off x="787944" y="5474574"/>
            <a:ext cx="1553491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/>
                </a:solidFill>
              </a:rPr>
              <a:t>Descriptive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F66E82-E917-E75D-90C0-C2656ED9EDB9}"/>
              </a:ext>
            </a:extLst>
          </p:cNvPr>
          <p:cNvSpPr txBox="1"/>
          <p:nvPr/>
        </p:nvSpPr>
        <p:spPr>
          <a:xfrm>
            <a:off x="737001" y="1356295"/>
            <a:ext cx="1553491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/>
                </a:solidFill>
              </a:rPr>
              <a:t>Diagnostic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C0B8FF-F6CC-31C0-16BB-07E2B3D60F32}"/>
              </a:ext>
            </a:extLst>
          </p:cNvPr>
          <p:cNvSpPr txBox="1"/>
          <p:nvPr/>
        </p:nvSpPr>
        <p:spPr>
          <a:xfrm>
            <a:off x="9779901" y="5535453"/>
            <a:ext cx="1553491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/>
                </a:solidFill>
              </a:rPr>
              <a:t>Prescriptive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A7833C-F8FA-3F39-F1A7-B6F19EBB25FC}"/>
              </a:ext>
            </a:extLst>
          </p:cNvPr>
          <p:cNvSpPr txBox="1"/>
          <p:nvPr/>
        </p:nvSpPr>
        <p:spPr>
          <a:xfrm>
            <a:off x="9703457" y="1390437"/>
            <a:ext cx="1553491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/>
                </a:solidFill>
              </a:rPr>
              <a:t>Predictive</a:t>
            </a:r>
          </a:p>
        </p:txBody>
      </p:sp>
      <p:cxnSp>
        <p:nvCxnSpPr>
          <p:cNvPr id="55" name="Connector: Elbow 71">
            <a:extLst>
              <a:ext uri="{FF2B5EF4-FFF2-40B4-BE49-F238E27FC236}">
                <a16:creationId xmlns:a16="http://schemas.microsoft.com/office/drawing/2014/main" id="{30B32652-6846-4A40-7B0E-B112B0F250B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236371" y="2916127"/>
            <a:ext cx="699844" cy="22177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5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697C2DE-6ED3-3E5F-93AB-61D9FA608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6330"/>
          <a:stretch/>
        </p:blipFill>
        <p:spPr>
          <a:xfrm>
            <a:off x="1622505" y="1558713"/>
            <a:ext cx="7168313" cy="363196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D5D00207-72F7-D5C4-1F9A-92D9339A9B5B}"/>
              </a:ext>
            </a:extLst>
          </p:cNvPr>
          <p:cNvSpPr/>
          <p:nvPr/>
        </p:nvSpPr>
        <p:spPr>
          <a:xfrm>
            <a:off x="1651549" y="4636486"/>
            <a:ext cx="7139269" cy="533531"/>
          </a:xfrm>
          <a:prstGeom prst="rect">
            <a:avLst/>
          </a:prstGeom>
          <a:solidFill>
            <a:schemeClr val="accent5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Edge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55D2E9B-A84D-A626-EAD4-076B4D1ADED6}"/>
              </a:ext>
            </a:extLst>
          </p:cNvPr>
          <p:cNvSpPr/>
          <p:nvPr/>
        </p:nvSpPr>
        <p:spPr>
          <a:xfrm>
            <a:off x="1651548" y="2904884"/>
            <a:ext cx="7139270" cy="1691232"/>
          </a:xfrm>
          <a:prstGeom prst="rect">
            <a:avLst/>
          </a:prstGeom>
          <a:solidFill>
            <a:schemeClr val="accent4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Data Ingestion &amp; Contextualization &amp; Storage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12D2F27-0CEB-4F1E-62F2-8055482256D9}"/>
              </a:ext>
            </a:extLst>
          </p:cNvPr>
          <p:cNvSpPr/>
          <p:nvPr/>
        </p:nvSpPr>
        <p:spPr>
          <a:xfrm>
            <a:off x="1651548" y="1558713"/>
            <a:ext cx="7139270" cy="1303428"/>
          </a:xfrm>
          <a:prstGeom prst="rect">
            <a:avLst/>
          </a:prstGeom>
          <a:solidFill>
            <a:schemeClr val="accent6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Applications</a:t>
            </a:r>
          </a:p>
        </p:txBody>
      </p: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E087EE8A-8868-26DB-9EB2-6501F2261F52}"/>
              </a:ext>
            </a:extLst>
          </p:cNvPr>
          <p:cNvGrpSpPr/>
          <p:nvPr/>
        </p:nvGrpSpPr>
        <p:grpSpPr>
          <a:xfrm>
            <a:off x="1651542" y="2859290"/>
            <a:ext cx="7149986" cy="2443420"/>
            <a:chOff x="1651542" y="2859290"/>
            <a:chExt cx="7112832" cy="244342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9E33CF3-E8BF-BABE-582E-A4E6B00F576F}"/>
                </a:ext>
              </a:extLst>
            </p:cNvPr>
            <p:cNvSpPr/>
            <p:nvPr/>
          </p:nvSpPr>
          <p:spPr>
            <a:xfrm>
              <a:off x="1651542" y="5096227"/>
              <a:ext cx="7112827" cy="206483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69000">
                  <a:schemeClr val="accent1">
                    <a:lumMod val="50000"/>
                  </a:schemeClr>
                </a:gs>
              </a:gsLst>
              <a:lin ang="13500000" scaled="1"/>
            </a:gradFill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CESMII SM Specification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4F547D3-F5BC-403A-698E-79C7CD3E7073}"/>
                </a:ext>
              </a:extLst>
            </p:cNvPr>
            <p:cNvSpPr/>
            <p:nvPr/>
          </p:nvSpPr>
          <p:spPr>
            <a:xfrm>
              <a:off x="1651543" y="4449448"/>
              <a:ext cx="7112827" cy="206483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69000">
                  <a:schemeClr val="accent1">
                    <a:lumMod val="50000"/>
                  </a:schemeClr>
                </a:gs>
              </a:gsLst>
              <a:lin ang="13500000" scaled="1"/>
            </a:gradFill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CESMII SM Specification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6C79AEC-A68A-53A1-E916-62293117E86E}"/>
                </a:ext>
              </a:extLst>
            </p:cNvPr>
            <p:cNvSpPr/>
            <p:nvPr/>
          </p:nvSpPr>
          <p:spPr>
            <a:xfrm>
              <a:off x="1651548" y="2859290"/>
              <a:ext cx="7112826" cy="206483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69000">
                  <a:schemeClr val="accent1">
                    <a:lumMod val="50000"/>
                  </a:schemeClr>
                </a:gs>
              </a:gsLst>
              <a:lin ang="13500000" scaled="1"/>
            </a:gradFill>
            <a:ln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CESMII SM Specification</a:t>
              </a:r>
            </a:p>
          </p:txBody>
        </p:sp>
      </p:grpSp>
      <p:sp>
        <p:nvSpPr>
          <p:cNvPr id="178" name="Slide Number Placeholder 2">
            <a:extLst>
              <a:ext uri="{FF2B5EF4-FFF2-40B4-BE49-F238E27FC236}">
                <a16:creationId xmlns:a16="http://schemas.microsoft.com/office/drawing/2014/main" id="{C7FA6CD4-794A-5C90-4370-759A6B357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77A0987-02C2-B431-FDBA-90DB12B6078C}"/>
              </a:ext>
            </a:extLst>
          </p:cNvPr>
          <p:cNvSpPr txBox="1"/>
          <p:nvPr/>
        </p:nvSpPr>
        <p:spPr>
          <a:xfrm>
            <a:off x="177542" y="4819109"/>
            <a:ext cx="141016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Connect,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and Secure 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aw Data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42C476C-3C38-BB1A-1FC1-9174C7604333}"/>
              </a:ext>
            </a:extLst>
          </p:cNvPr>
          <p:cNvSpPr txBox="1"/>
          <p:nvPr/>
        </p:nvSpPr>
        <p:spPr>
          <a:xfrm>
            <a:off x="-34542" y="3567217"/>
            <a:ext cx="1622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Contextualize, Store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Manage Data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4F7498E-B681-C917-50D4-4DF16B04A0D1}"/>
              </a:ext>
            </a:extLst>
          </p:cNvPr>
          <p:cNvSpPr txBox="1"/>
          <p:nvPr/>
        </p:nvSpPr>
        <p:spPr>
          <a:xfrm>
            <a:off x="145636" y="1948817"/>
            <a:ext cx="144207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and Transform Data to Create Value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7CBC2F6-2B2F-395C-E47F-FAD2D051D8EF}"/>
              </a:ext>
            </a:extLst>
          </p:cNvPr>
          <p:cNvGrpSpPr/>
          <p:nvPr/>
        </p:nvGrpSpPr>
        <p:grpSpPr>
          <a:xfrm>
            <a:off x="1671806" y="5461265"/>
            <a:ext cx="7496115" cy="777058"/>
            <a:chOff x="-492718" y="5251974"/>
            <a:chExt cx="11680867" cy="1210855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2FBDEBE9-CF9E-3C6E-B861-9270A734266E}"/>
                </a:ext>
              </a:extLst>
            </p:cNvPr>
            <p:cNvGrpSpPr/>
            <p:nvPr/>
          </p:nvGrpSpPr>
          <p:grpSpPr>
            <a:xfrm>
              <a:off x="-492718" y="5251974"/>
              <a:ext cx="11680867" cy="1210855"/>
              <a:chOff x="-815411" y="3452382"/>
              <a:chExt cx="15046705" cy="1559757"/>
            </a:xfrm>
          </p:grpSpPr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41ABFDEA-DA80-E6BD-5A51-C8D7FC796411}"/>
                  </a:ext>
                </a:extLst>
              </p:cNvPr>
              <p:cNvSpPr/>
              <p:nvPr/>
            </p:nvSpPr>
            <p:spPr>
              <a:xfrm>
                <a:off x="5901170" y="4610577"/>
                <a:ext cx="850106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Robot</a:t>
                </a:r>
              </a:p>
            </p:txBody>
          </p:sp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CCAA0788-108C-DA36-8F36-29944A456F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 bwMode="auto">
              <a:xfrm>
                <a:off x="7233068" y="4003375"/>
                <a:ext cx="496632" cy="496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43C6308E-AE4B-9DEC-D444-E312AAA4BBA1}"/>
                  </a:ext>
                </a:extLst>
              </p:cNvPr>
              <p:cNvSpPr/>
              <p:nvPr/>
            </p:nvSpPr>
            <p:spPr>
              <a:xfrm>
                <a:off x="6773534" y="4610577"/>
                <a:ext cx="1448588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Machine Tool</a:t>
                </a:r>
              </a:p>
            </p:txBody>
          </p:sp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7F0C1C71-CEC0-46D5-0502-152564080445}"/>
                  </a:ext>
                </a:extLst>
              </p:cNvPr>
              <p:cNvSpPr/>
              <p:nvPr/>
            </p:nvSpPr>
            <p:spPr>
              <a:xfrm>
                <a:off x="8352936" y="4610577"/>
                <a:ext cx="718180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PLC</a:t>
                </a:r>
              </a:p>
            </p:txBody>
          </p:sp>
          <p:pic>
            <p:nvPicPr>
              <p:cNvPr id="1037" name="Picture 18">
                <a:extLst>
                  <a:ext uri="{FF2B5EF4-FFF2-40B4-BE49-F238E27FC236}">
                    <a16:creationId xmlns:a16="http://schemas.microsoft.com/office/drawing/2014/main" id="{87046572-823A-801D-EAAB-F87B1EF215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 bwMode="auto">
              <a:xfrm>
                <a:off x="9557258" y="4037241"/>
                <a:ext cx="483880" cy="483878"/>
              </a:xfrm>
              <a:prstGeom prst="rect">
                <a:avLst/>
              </a:prstGeom>
              <a:noFill/>
            </p:spPr>
          </p:pic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6BD13A54-7962-AF6E-5379-DB39716FA9C0}"/>
                  </a:ext>
                </a:extLst>
              </p:cNvPr>
              <p:cNvSpPr/>
              <p:nvPr/>
            </p:nvSpPr>
            <p:spPr>
              <a:xfrm>
                <a:off x="9434177" y="4610577"/>
                <a:ext cx="747141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DCS</a:t>
                </a:r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BDDB7848-779B-9532-0BEB-9BB10A40DA93}"/>
                  </a:ext>
                </a:extLst>
              </p:cNvPr>
              <p:cNvSpPr/>
              <p:nvPr/>
            </p:nvSpPr>
            <p:spPr>
              <a:xfrm>
                <a:off x="-815411" y="4610577"/>
                <a:ext cx="827580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Audio</a:t>
                </a:r>
              </a:p>
            </p:txBody>
          </p:sp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E7EBB47C-5B3B-5B09-4D88-F88DE7342DBB}"/>
                  </a:ext>
                </a:extLst>
              </p:cNvPr>
              <p:cNvSpPr txBox="1"/>
              <p:nvPr/>
            </p:nvSpPr>
            <p:spPr>
              <a:xfrm>
                <a:off x="-578853" y="3452382"/>
                <a:ext cx="1570217" cy="401563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algn="ctr" defTabSz="609468"/>
                <a:r>
                  <a:rPr 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Unstructured Data</a:t>
                </a:r>
              </a:p>
            </p:txBody>
          </p:sp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9AB05565-2FD0-E390-A5A7-F0CA2CD17243}"/>
                  </a:ext>
                </a:extLst>
              </p:cNvPr>
              <p:cNvSpPr txBox="1"/>
              <p:nvPr/>
            </p:nvSpPr>
            <p:spPr>
              <a:xfrm>
                <a:off x="1690808" y="3452382"/>
                <a:ext cx="1242015" cy="401563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algn="ctr" defTabSz="609468"/>
                <a:r>
                  <a:rPr 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Devices</a:t>
                </a: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7C246526-6BDD-368F-3A8C-463CAB2738BF}"/>
                  </a:ext>
                </a:extLst>
              </p:cNvPr>
              <p:cNvSpPr txBox="1"/>
              <p:nvPr/>
            </p:nvSpPr>
            <p:spPr>
              <a:xfrm>
                <a:off x="7185134" y="3452382"/>
                <a:ext cx="1792235" cy="401563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algn="ctr" defTabSz="609468"/>
                <a:r>
                  <a:rPr 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Automation Systems</a:t>
                </a:r>
              </a:p>
            </p:txBody>
          </p:sp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06FDB357-2F2D-6B62-61E3-954A2D8A26E2}"/>
                  </a:ext>
                </a:extLst>
              </p:cNvPr>
              <p:cNvSpPr txBox="1"/>
              <p:nvPr/>
            </p:nvSpPr>
            <p:spPr>
              <a:xfrm>
                <a:off x="10827354" y="3452382"/>
                <a:ext cx="2847625" cy="401563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algn="ctr" defTabSz="609468"/>
                <a:r>
                  <a:rPr 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Manufacturing Software Systems</a:t>
                </a: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999C50E9-ACEE-F47E-38F6-914F35FB5FA3}"/>
                  </a:ext>
                </a:extLst>
              </p:cNvPr>
              <p:cNvSpPr/>
              <p:nvPr/>
            </p:nvSpPr>
            <p:spPr>
              <a:xfrm>
                <a:off x="10389399" y="4610577"/>
                <a:ext cx="1377800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DB/Historian</a:t>
                </a: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42B409F0-227E-3C5E-D943-70160A33062F}"/>
                  </a:ext>
                </a:extLst>
              </p:cNvPr>
              <p:cNvSpPr/>
              <p:nvPr/>
            </p:nvSpPr>
            <p:spPr>
              <a:xfrm>
                <a:off x="11591892" y="4610577"/>
                <a:ext cx="1368147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HMI/SCADA</a:t>
                </a: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11FAAB76-81D1-E0D1-D0CD-3743F0BF8A12}"/>
                  </a:ext>
                </a:extLst>
              </p:cNvPr>
              <p:cNvSpPr/>
              <p:nvPr/>
            </p:nvSpPr>
            <p:spPr>
              <a:xfrm>
                <a:off x="12795576" y="4610577"/>
                <a:ext cx="1435718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Mfg</a:t>
                </a:r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Software</a:t>
                </a: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A7974D45-F09B-27D0-4E88-40E9DB1EE972}"/>
                  </a:ext>
                </a:extLst>
              </p:cNvPr>
              <p:cNvSpPr/>
              <p:nvPr/>
            </p:nvSpPr>
            <p:spPr>
              <a:xfrm>
                <a:off x="310160" y="4610577"/>
                <a:ext cx="827580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Video</a:t>
                </a: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D8CE1EE9-B6A0-AEF5-4806-9CF3769C70D8}"/>
                  </a:ext>
                </a:extLst>
              </p:cNvPr>
              <p:cNvSpPr/>
              <p:nvPr/>
            </p:nvSpPr>
            <p:spPr>
              <a:xfrm>
                <a:off x="1373614" y="4610577"/>
                <a:ext cx="1281271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C/T Sensor</a:t>
                </a: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489E88EB-31A2-D86F-81F4-E13CE4A3A2A6}"/>
                  </a:ext>
                </a:extLst>
              </p:cNvPr>
              <p:cNvSpPr/>
              <p:nvPr/>
            </p:nvSpPr>
            <p:spPr>
              <a:xfrm>
                <a:off x="2499948" y="4610577"/>
                <a:ext cx="727835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VFD</a:t>
                </a:r>
              </a:p>
            </p:txBody>
          </p:sp>
          <p:cxnSp>
            <p:nvCxnSpPr>
              <p:cNvPr id="1050" name="Straight Connector 1049">
                <a:extLst>
                  <a:ext uri="{FF2B5EF4-FFF2-40B4-BE49-F238E27FC236}">
                    <a16:creationId xmlns:a16="http://schemas.microsoft.com/office/drawing/2014/main" id="{55F020A8-A903-1EE7-6529-CD428A018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2405" y="3543299"/>
                <a:ext cx="0" cy="906037"/>
              </a:xfrm>
              <a:prstGeom prst="line">
                <a:avLst/>
              </a:prstGeom>
              <a:ln w="28575">
                <a:solidFill>
                  <a:srgbClr val="10A5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Straight Connector 1050">
                <a:extLst>
                  <a:ext uri="{FF2B5EF4-FFF2-40B4-BE49-F238E27FC236}">
                    <a16:creationId xmlns:a16="http://schemas.microsoft.com/office/drawing/2014/main" id="{F4765D5D-C0C3-DA14-352D-038AC7AEC6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2815" y="3543299"/>
                <a:ext cx="0" cy="906037"/>
              </a:xfrm>
              <a:prstGeom prst="line">
                <a:avLst/>
              </a:prstGeom>
              <a:ln w="28575">
                <a:solidFill>
                  <a:srgbClr val="10A5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CB4428D8-0BB0-FE0B-F15E-8A6A116C1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35" y="3543299"/>
                <a:ext cx="0" cy="906037"/>
              </a:xfrm>
              <a:prstGeom prst="line">
                <a:avLst/>
              </a:prstGeom>
              <a:ln w="28575">
                <a:solidFill>
                  <a:srgbClr val="10A5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Straight Connector 1052">
                <a:extLst>
                  <a:ext uri="{FF2B5EF4-FFF2-40B4-BE49-F238E27FC236}">
                    <a16:creationId xmlns:a16="http://schemas.microsoft.com/office/drawing/2014/main" id="{55D8A2BF-0657-A90F-4FD6-AE5D4A0F17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1785" y="3543301"/>
                <a:ext cx="0" cy="906037"/>
              </a:xfrm>
              <a:prstGeom prst="line">
                <a:avLst/>
              </a:prstGeom>
              <a:ln w="28575">
                <a:solidFill>
                  <a:srgbClr val="10A5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A5377002-7580-8497-D59F-3430BB18E7D9}"/>
                  </a:ext>
                </a:extLst>
              </p:cNvPr>
              <p:cNvSpPr/>
              <p:nvPr/>
            </p:nvSpPr>
            <p:spPr>
              <a:xfrm>
                <a:off x="4332167" y="4610577"/>
                <a:ext cx="1390671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Manual Data</a:t>
                </a: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7607A20E-9863-AE42-AECD-EC6EC5280A6A}"/>
                  </a:ext>
                </a:extLst>
              </p:cNvPr>
              <p:cNvSpPr txBox="1"/>
              <p:nvPr/>
            </p:nvSpPr>
            <p:spPr>
              <a:xfrm>
                <a:off x="3923466" y="3452382"/>
                <a:ext cx="1100438" cy="401563"/>
              </a:xfrm>
              <a:prstGeom prst="rect">
                <a:avLst/>
              </a:prstGeom>
              <a:noFill/>
            </p:spPr>
            <p:txBody>
              <a:bodyPr wrap="none" lIns="0" rIns="0">
                <a:spAutoFit/>
              </a:bodyPr>
              <a:lstStyle/>
              <a:p>
                <a:pPr algn="ctr" defTabSz="609468"/>
                <a:r>
                  <a:rPr 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Human Input</a:t>
                </a: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6DB6ECF7-ADCF-C675-DB90-B0625638ACF2}"/>
                  </a:ext>
                </a:extLst>
              </p:cNvPr>
              <p:cNvSpPr/>
              <p:nvPr/>
            </p:nvSpPr>
            <p:spPr>
              <a:xfrm>
                <a:off x="3373786" y="4610577"/>
                <a:ext cx="1139694" cy="40156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609468"/>
                <a:r>
                  <a:rPr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Wearable</a:t>
                </a:r>
              </a:p>
            </p:txBody>
          </p:sp>
        </p:grp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5159DC73-65F2-8445-B18C-C49ED8097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4924" y="5714810"/>
              <a:ext cx="435456" cy="3620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1527BF08-D49F-54F3-A938-A50DACA09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696" y="5654189"/>
              <a:ext cx="416611" cy="416611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9161081B-5881-9450-7E8F-CC64C5D1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5890" y="5646272"/>
              <a:ext cx="385589" cy="385589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BA337530-38D2-355F-D288-329A2520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061" y="5658630"/>
              <a:ext cx="425631" cy="425631"/>
            </a:xfrm>
            <a:prstGeom prst="rect">
              <a:avLst/>
            </a:prstGeom>
          </p:spPr>
        </p:pic>
        <p:pic>
          <p:nvPicPr>
            <p:cNvPr id="1024" name="Graphic 1023" descr="Radio microphone outline">
              <a:extLst>
                <a:ext uri="{FF2B5EF4-FFF2-40B4-BE49-F238E27FC236}">
                  <a16:creationId xmlns:a16="http://schemas.microsoft.com/office/drawing/2014/main" id="{F54419FE-6B74-02F7-B551-0915EEAA1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382124" y="5648977"/>
              <a:ext cx="421042" cy="421042"/>
            </a:xfrm>
            <a:prstGeom prst="rect">
              <a:avLst/>
            </a:prstGeom>
          </p:spPr>
        </p:pic>
        <p:pic>
          <p:nvPicPr>
            <p:cNvPr id="1025" name="Graphic 1024" descr="Virtual Reality headset outline">
              <a:extLst>
                <a:ext uri="{FF2B5EF4-FFF2-40B4-BE49-F238E27FC236}">
                  <a16:creationId xmlns:a16="http://schemas.microsoft.com/office/drawing/2014/main" id="{A8B2BE10-DE05-6927-8E89-3108C7F96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46716" y="5604453"/>
              <a:ext cx="528321" cy="528320"/>
            </a:xfrm>
            <a:prstGeom prst="rect">
              <a:avLst/>
            </a:prstGeom>
          </p:spPr>
        </p:pic>
        <p:pic>
          <p:nvPicPr>
            <p:cNvPr id="1026" name="Graphic 1025" descr="Database outline">
              <a:extLst>
                <a:ext uri="{FF2B5EF4-FFF2-40B4-BE49-F238E27FC236}">
                  <a16:creationId xmlns:a16="http://schemas.microsoft.com/office/drawing/2014/main" id="{FC26129A-D58C-7199-EF46-A5521271D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528680" y="5605053"/>
              <a:ext cx="457199" cy="457202"/>
            </a:xfrm>
            <a:prstGeom prst="rect">
              <a:avLst/>
            </a:prstGeom>
          </p:spPr>
        </p:pic>
        <p:pic>
          <p:nvPicPr>
            <p:cNvPr id="1027" name="Graphic 1026" descr="Programmer female outline">
              <a:extLst>
                <a:ext uri="{FF2B5EF4-FFF2-40B4-BE49-F238E27FC236}">
                  <a16:creationId xmlns:a16="http://schemas.microsoft.com/office/drawing/2014/main" id="{8BCA9432-E927-DA12-DCAA-D864C83C7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436505" y="5594893"/>
              <a:ext cx="467358" cy="467358"/>
            </a:xfrm>
            <a:prstGeom prst="rect">
              <a:avLst/>
            </a:prstGeom>
          </p:spPr>
        </p:pic>
        <p:pic>
          <p:nvPicPr>
            <p:cNvPr id="1029" name="Graphic 1028">
              <a:extLst>
                <a:ext uri="{FF2B5EF4-FFF2-40B4-BE49-F238E27FC236}">
                  <a16:creationId xmlns:a16="http://schemas.microsoft.com/office/drawing/2014/main" id="{B902E9AF-4EDC-02B8-E3CA-6B7D3F21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264311" y="5724859"/>
              <a:ext cx="219776" cy="341873"/>
            </a:xfrm>
            <a:prstGeom prst="rect">
              <a:avLst/>
            </a:prstGeom>
          </p:spPr>
        </p:pic>
        <p:pic>
          <p:nvPicPr>
            <p:cNvPr id="1030" name="Graphic 1029">
              <a:extLst>
                <a:ext uri="{FF2B5EF4-FFF2-40B4-BE49-F238E27FC236}">
                  <a16:creationId xmlns:a16="http://schemas.microsoft.com/office/drawing/2014/main" id="{AE92CA42-C97F-2F01-77A3-97115A841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89861" y="5763646"/>
              <a:ext cx="609601" cy="279398"/>
            </a:xfrm>
            <a:prstGeom prst="rect">
              <a:avLst/>
            </a:prstGeom>
          </p:spPr>
        </p:pic>
        <p:pic>
          <p:nvPicPr>
            <p:cNvPr id="1031" name="Graphic 1030">
              <a:extLst>
                <a:ext uri="{FF2B5EF4-FFF2-40B4-BE49-F238E27FC236}">
                  <a16:creationId xmlns:a16="http://schemas.microsoft.com/office/drawing/2014/main" id="{03CF3940-25C0-BD48-6A88-682E1F40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449817" y="5722145"/>
              <a:ext cx="439332" cy="317992"/>
            </a:xfrm>
            <a:prstGeom prst="rect">
              <a:avLst/>
            </a:prstGeom>
          </p:spPr>
        </p:pic>
      </p:grpSp>
      <p:sp>
        <p:nvSpPr>
          <p:cNvPr id="1057" name="Title 7">
            <a:extLst>
              <a:ext uri="{FF2B5EF4-FFF2-40B4-BE49-F238E27FC236}">
                <a16:creationId xmlns:a16="http://schemas.microsoft.com/office/drawing/2014/main" id="{7AB99E1F-03CB-8DBE-D528-8A0BAABFA8E9}"/>
              </a:ext>
            </a:extLst>
          </p:cNvPr>
          <p:cNvSpPr txBox="1">
            <a:spLocks/>
          </p:cNvSpPr>
          <p:nvPr/>
        </p:nvSpPr>
        <p:spPr>
          <a:xfrm>
            <a:off x="275757" y="274320"/>
            <a:ext cx="11649543" cy="5971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and Future-Proof Strategy for SM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9" name="Text Placeholder 9">
            <a:extLst>
              <a:ext uri="{FF2B5EF4-FFF2-40B4-BE49-F238E27FC236}">
                <a16:creationId xmlns:a16="http://schemas.microsoft.com/office/drawing/2014/main" id="{1A027E88-CBBC-86B6-85B3-D3A8E0AEC46D}"/>
              </a:ext>
            </a:extLst>
          </p:cNvPr>
          <p:cNvSpPr txBox="1">
            <a:spLocks/>
          </p:cNvSpPr>
          <p:nvPr/>
        </p:nvSpPr>
        <p:spPr>
          <a:xfrm>
            <a:off x="275757" y="914400"/>
            <a:ext cx="11649543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Interoperability Demands an Information Model-Driven Architecture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47A075-2C88-8AE8-E6B0-D9DDDBE9E02A}"/>
              </a:ext>
            </a:extLst>
          </p:cNvPr>
          <p:cNvGrpSpPr/>
          <p:nvPr/>
        </p:nvGrpSpPr>
        <p:grpSpPr>
          <a:xfrm>
            <a:off x="7866536" y="1494706"/>
            <a:ext cx="4315612" cy="4345868"/>
            <a:chOff x="7866536" y="1494706"/>
            <a:chExt cx="4315612" cy="43458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DA2CE4-3518-70AC-A564-9E808DD8CE5A}"/>
                </a:ext>
              </a:extLst>
            </p:cNvPr>
            <p:cNvGrpSpPr/>
            <p:nvPr/>
          </p:nvGrpSpPr>
          <p:grpSpPr>
            <a:xfrm>
              <a:off x="9721748" y="1494706"/>
              <a:ext cx="2460400" cy="4345868"/>
              <a:chOff x="9721748" y="1494706"/>
              <a:chExt cx="2460400" cy="4345868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7AEBAFB-115F-9375-AF2E-233C11D4C556}"/>
                  </a:ext>
                </a:extLst>
              </p:cNvPr>
              <p:cNvSpPr/>
              <p:nvPr/>
            </p:nvSpPr>
            <p:spPr>
              <a:xfrm>
                <a:off x="9721748" y="1494706"/>
                <a:ext cx="2262790" cy="423833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69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tIns="274320" rtlCol="0" anchor="t"/>
              <a:lstStyle/>
              <a:p>
                <a:pPr algn="ctr">
                  <a:spcAft>
                    <a:spcPts val="30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Manufacturing Marketplace</a:t>
                </a:r>
              </a:p>
              <a:p>
                <a:pPr algn="ctr">
                  <a:spcAft>
                    <a:spcPts val="300"/>
                  </a:spcAft>
                </a:pP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>
                  <a:spcAft>
                    <a:spcPts val="30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 Apps</a:t>
                </a:r>
              </a:p>
              <a:p>
                <a:pPr algn="r">
                  <a:spcAft>
                    <a:spcPts val="300"/>
                  </a:spcAft>
                </a:pP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>
                  <a:spcAft>
                    <a:spcPts val="30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 Profiles</a:t>
                </a:r>
              </a:p>
              <a:p>
                <a:pPr algn="ctr">
                  <a:spcAft>
                    <a:spcPts val="300"/>
                  </a:spcAft>
                </a:pP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spcAft>
                    <a:spcPts val="300"/>
                  </a:spcAft>
                </a:pP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74" name="Graphic 1073">
                <a:extLst>
                  <a:ext uri="{FF2B5EF4-FFF2-40B4-BE49-F238E27FC236}">
                    <a16:creationId xmlns:a16="http://schemas.microsoft.com/office/drawing/2014/main" id="{8B9C2934-BA3F-1997-DE35-E530C9FF8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174862" y="4505953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70" name="Graphic 1069">
                <a:extLst>
                  <a:ext uri="{FF2B5EF4-FFF2-40B4-BE49-F238E27FC236}">
                    <a16:creationId xmlns:a16="http://schemas.microsoft.com/office/drawing/2014/main" id="{B3DB37D3-70F1-3E98-EF10-FF489DAF0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763710" y="4368860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69" name="Graphic 1068">
                <a:extLst>
                  <a:ext uri="{FF2B5EF4-FFF2-40B4-BE49-F238E27FC236}">
                    <a16:creationId xmlns:a16="http://schemas.microsoft.com/office/drawing/2014/main" id="{55C3AB57-E092-E160-D6B6-AE84BB7F5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324778" y="3954074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64" name="Graphic 1063">
                <a:extLst>
                  <a:ext uri="{FF2B5EF4-FFF2-40B4-BE49-F238E27FC236}">
                    <a16:creationId xmlns:a16="http://schemas.microsoft.com/office/drawing/2014/main" id="{D08CEBCF-E458-0E10-F294-4315A8F18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847527" y="3816981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65" name="Graphic 1064">
                <a:extLst>
                  <a:ext uri="{FF2B5EF4-FFF2-40B4-BE49-F238E27FC236}">
                    <a16:creationId xmlns:a16="http://schemas.microsoft.com/office/drawing/2014/main" id="{85B5877F-E804-8A83-C871-4C39BA57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9868807" y="3875940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66" name="Graphic 1065">
                <a:extLst>
                  <a:ext uri="{FF2B5EF4-FFF2-40B4-BE49-F238E27FC236}">
                    <a16:creationId xmlns:a16="http://schemas.microsoft.com/office/drawing/2014/main" id="{8AD1B700-0C23-9039-D3C8-9BC257B1B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536120" y="3528088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1067" name="Graphic 1066">
                <a:extLst>
                  <a:ext uri="{FF2B5EF4-FFF2-40B4-BE49-F238E27FC236}">
                    <a16:creationId xmlns:a16="http://schemas.microsoft.com/office/drawing/2014/main" id="{D742A170-4D66-FC5F-5B84-FC00615BF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142591" y="3219385"/>
                <a:ext cx="1334621" cy="1334621"/>
              </a:xfrm>
              <a:prstGeom prst="rect">
                <a:avLst/>
              </a:prstGeom>
              <a:effectLst>
                <a:outerShdw blurRad="190500" dist="50800" dir="5400000" algn="ctr" rotWithShape="0">
                  <a:srgbClr val="000000">
                    <a:alpha val="30000"/>
                  </a:srgbClr>
                </a:outerShdw>
              </a:effectLst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2A876CA-B31D-DC16-6362-9B8B442BA2BF}"/>
                </a:ext>
              </a:extLst>
            </p:cNvPr>
            <p:cNvSpPr txBox="1"/>
            <p:nvPr/>
          </p:nvSpPr>
          <p:spPr>
            <a:xfrm>
              <a:off x="8859418" y="4148659"/>
              <a:ext cx="1562907" cy="641469"/>
            </a:xfrm>
            <a:prstGeom prst="leftArrowCallout">
              <a:avLst>
                <a:gd name="adj1" fmla="val 35540"/>
                <a:gd name="adj2" fmla="val 21047"/>
                <a:gd name="adj3" fmla="val 25000"/>
                <a:gd name="adj4" fmla="val 80952"/>
              </a:avLst>
            </a:prstGeom>
            <a:solidFill>
              <a:schemeClr val="accent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2700" indent="-12700">
                <a:defRPr sz="1000" b="0" spc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Defines the object model and interface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026CEFF-6B0C-CC66-F398-6DDE56870A7E}"/>
                </a:ext>
              </a:extLst>
            </p:cNvPr>
            <p:cNvSpPr txBox="1"/>
            <p:nvPr/>
          </p:nvSpPr>
          <p:spPr>
            <a:xfrm>
              <a:off x="8859418" y="4989644"/>
              <a:ext cx="1562907" cy="587314"/>
            </a:xfrm>
            <a:prstGeom prst="leftArrowCallout">
              <a:avLst>
                <a:gd name="adj1" fmla="val 35540"/>
                <a:gd name="adj2" fmla="val 21047"/>
                <a:gd name="adj3" fmla="val 25000"/>
                <a:gd name="adj4" fmla="val 80952"/>
              </a:avLst>
            </a:prstGeom>
            <a:solidFill>
              <a:schemeClr val="accent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2700" indent="-12700">
                <a:defRPr sz="1000" b="0" spc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Determines what data to collect and how</a:t>
              </a:r>
            </a:p>
          </p:txBody>
        </p:sp>
        <p:pic>
          <p:nvPicPr>
            <p:cNvPr id="1061" name="Graphic 1060">
              <a:extLst>
                <a:ext uri="{FF2B5EF4-FFF2-40B4-BE49-F238E27FC236}">
                  <a16:creationId xmlns:a16="http://schemas.microsoft.com/office/drawing/2014/main" id="{D57EBAF4-9CF8-46FF-7988-DDF92409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66536" y="2291142"/>
              <a:ext cx="1334621" cy="1334621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1062" name="Graphic 1061">
              <a:extLst>
                <a:ext uri="{FF2B5EF4-FFF2-40B4-BE49-F238E27FC236}">
                  <a16:creationId xmlns:a16="http://schemas.microsoft.com/office/drawing/2014/main" id="{AEB8D36A-563C-2472-BB10-4C30DFEC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66536" y="3709713"/>
              <a:ext cx="1334621" cy="1334621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1063" name="Graphic 1062">
              <a:extLst>
                <a:ext uri="{FF2B5EF4-FFF2-40B4-BE49-F238E27FC236}">
                  <a16:creationId xmlns:a16="http://schemas.microsoft.com/office/drawing/2014/main" id="{CDDEBD7C-567A-C675-0940-17CBBD5AC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66536" y="4440680"/>
              <a:ext cx="1334621" cy="1334621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F6863BF4-7B86-B0F2-8549-3CBEB6808938}"/>
                </a:ext>
              </a:extLst>
            </p:cNvPr>
            <p:cNvSpPr txBox="1"/>
            <p:nvPr/>
          </p:nvSpPr>
          <p:spPr>
            <a:xfrm>
              <a:off x="8859419" y="2535082"/>
              <a:ext cx="1562908" cy="820926"/>
            </a:xfrm>
            <a:prstGeom prst="leftArrowCallout">
              <a:avLst>
                <a:gd name="adj1" fmla="val 35540"/>
                <a:gd name="adj2" fmla="val 21047"/>
                <a:gd name="adj3" fmla="val 25000"/>
                <a:gd name="adj4" fmla="val 80952"/>
              </a:avLst>
            </a:prstGeom>
            <a:solidFill>
              <a:schemeClr val="accent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905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12700" indent="-12700">
                <a:defRPr sz="1200" b="1" spc="-3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000" b="0" spc="0" dirty="0"/>
                <a:t>Consumes the interface to allow independent development.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2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7EC2E2-6A4D-3166-C084-16DFDE206717}"/>
              </a:ext>
            </a:extLst>
          </p:cNvPr>
          <p:cNvSpPr/>
          <p:nvPr/>
        </p:nvSpPr>
        <p:spPr>
          <a:xfrm>
            <a:off x="7329489" y="2448048"/>
            <a:ext cx="4862512" cy="3220176"/>
          </a:xfrm>
          <a:prstGeom prst="rect">
            <a:avLst/>
          </a:prstGeom>
          <a:gradFill>
            <a:gsLst>
              <a:gs pos="0">
                <a:schemeClr val="accent1"/>
              </a:gs>
              <a:gs pos="69000">
                <a:schemeClr val="accent1">
                  <a:lumMod val="50000"/>
                </a:schemeClr>
              </a:gs>
            </a:gsLst>
            <a:lin ang="13500000" scaled="1"/>
          </a:gradFill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457200" rtlCol="0" anchor="t"/>
          <a:lstStyle/>
          <a:p>
            <a:pPr marL="0" marR="0" lvl="0" indent="0" algn="ctr" defTabSz="914126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your no-cost starting point. </a:t>
            </a:r>
          </a:p>
          <a:p>
            <a:pPr marL="0" marR="0" lvl="0" indent="0" algn="ctr" defTabSz="914126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this assessment to gain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bette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insight into your operations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areas for improvement.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082675-AF5C-3A73-1D3B-4B998868C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4" b="-6106"/>
          <a:stretch/>
        </p:blipFill>
        <p:spPr>
          <a:xfrm>
            <a:off x="646138" y="1787025"/>
            <a:ext cx="7088235" cy="43574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80DE5-63B3-30CA-7581-7CAB875C7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236902-7E63-5D34-3399-4985DC667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74638"/>
            <a:ext cx="12192000" cy="596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Smart Manufacturing Roadmap Tools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47104-8DA7-A670-CB57-B99473A136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" y="914400"/>
            <a:ext cx="12192000" cy="365125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The CESMII Acceleration Framework helps you establish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a strategic and tactical roadmap specific to your business. </a:t>
            </a:r>
          </a:p>
        </p:txBody>
      </p:sp>
      <p:pic>
        <p:nvPicPr>
          <p:cNvPr id="19" name="Picture 18">
            <a:hlinkClick r:id="rId4"/>
            <a:extLst>
              <a:ext uri="{FF2B5EF4-FFF2-40B4-BE49-F238E27FC236}">
                <a16:creationId xmlns:a16="http://schemas.microsoft.com/office/drawing/2014/main" id="{0E3B28EF-87BE-6DB4-4590-A03BE06205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543" y="1322387"/>
            <a:ext cx="9226023" cy="5535613"/>
          </a:xfrm>
          <a:prstGeom prst="rect">
            <a:avLst/>
          </a:prstGeom>
        </p:spPr>
      </p:pic>
      <p:sp>
        <p:nvSpPr>
          <p:cNvPr id="22" name="Rounded Rectangle 21">
            <a:hlinkClick r:id="rId6"/>
            <a:extLst>
              <a:ext uri="{FF2B5EF4-FFF2-40B4-BE49-F238E27FC236}">
                <a16:creationId xmlns:a16="http://schemas.microsoft.com/office/drawing/2014/main" id="{D24B92FC-8419-39B5-328A-9FB10A3BE424}"/>
              </a:ext>
            </a:extLst>
          </p:cNvPr>
          <p:cNvSpPr/>
          <p:nvPr/>
        </p:nvSpPr>
        <p:spPr>
          <a:xfrm>
            <a:off x="8616956" y="4541398"/>
            <a:ext cx="2186731" cy="4732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 HERE</a:t>
            </a:r>
          </a:p>
        </p:txBody>
      </p:sp>
    </p:spTree>
    <p:extLst>
      <p:ext uri="{BB962C8B-B14F-4D97-AF65-F5344CB8AC3E}">
        <p14:creationId xmlns:p14="http://schemas.microsoft.com/office/powerpoint/2010/main" val="12701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A69C06-08B4-E8AB-9DB2-031554F2B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875" y="1125726"/>
            <a:ext cx="6436125" cy="24268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DE011-7D5E-41FB-89A7-DCA086DD2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12F6DCC-1F05-9BAE-156D-6DDFCE4E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 Learning System - Hardware Kit</a:t>
            </a:r>
          </a:p>
        </p:txBody>
      </p:sp>
      <p:pic>
        <p:nvPicPr>
          <p:cNvPr id="9" name="Picture 8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E895A54-A7B0-4FC0-87D1-15E2F41BF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042" y="3376292"/>
            <a:ext cx="4055958" cy="32073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49BAD9-79E1-2536-908A-661C322DA5AB}"/>
              </a:ext>
            </a:extLst>
          </p:cNvPr>
          <p:cNvGrpSpPr/>
          <p:nvPr/>
        </p:nvGrpSpPr>
        <p:grpSpPr>
          <a:xfrm>
            <a:off x="735709" y="1253172"/>
            <a:ext cx="5903216" cy="5147628"/>
            <a:chOff x="288966" y="3040620"/>
            <a:chExt cx="4109297" cy="3548485"/>
          </a:xfrm>
        </p:grpSpPr>
        <p:sp>
          <p:nvSpPr>
            <p:cNvPr id="10" name="Content Placeholder 10">
              <a:extLst>
                <a:ext uri="{FF2B5EF4-FFF2-40B4-BE49-F238E27FC236}">
                  <a16:creationId xmlns:a16="http://schemas.microsoft.com/office/drawing/2014/main" id="{9CBFF06C-2AFF-4CC0-BDC1-E7E9422C8AB3}"/>
                </a:ext>
              </a:extLst>
            </p:cNvPr>
            <p:cNvSpPr txBox="1">
              <a:spLocks/>
            </p:cNvSpPr>
            <p:nvPr/>
          </p:nvSpPr>
          <p:spPr>
            <a:xfrm>
              <a:off x="288966" y="3040620"/>
              <a:ext cx="4109297" cy="354848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 Edge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Windows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Linux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Comms Drivers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Applications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Heater Element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Motor with Vibration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Weighing System (Weight, Part Count, etc.)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Current Measurement (Infer Asset Util, Quality, etc.)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Historian (Plant Operations Data Store)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HMI/SCADA Apps (Plant Ops Use Cases)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Sensor to SM Edge to Cloud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Load Cell, Current Transformers, Temperature, Vibration, Humidity, Proximity, Potentiometer, Push Buttons, Selector Switches, Etc.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PLC to SM Edge to Cloud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Load Cell, Current Transformers, Temperature, Vibration, Humidity, Proximity, Potentiometer, Push Buttons, Selector Switches, Etc.</a:t>
              </a:r>
            </a:p>
          </p:txBody>
        </p:sp>
        <p:sp>
          <p:nvSpPr>
            <p:cNvPr id="11" name="Content Placeholder 10">
              <a:extLst>
                <a:ext uri="{FF2B5EF4-FFF2-40B4-BE49-F238E27FC236}">
                  <a16:creationId xmlns:a16="http://schemas.microsoft.com/office/drawing/2014/main" id="{D7D33957-5A24-4518-8187-DE48C0295849}"/>
                </a:ext>
              </a:extLst>
            </p:cNvPr>
            <p:cNvSpPr txBox="1">
              <a:spLocks/>
            </p:cNvSpPr>
            <p:nvPr/>
          </p:nvSpPr>
          <p:spPr>
            <a:xfrm>
              <a:off x="1557417" y="3040620"/>
              <a:ext cx="1398727" cy="113140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PLC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Allen Bradley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Phoenix Contact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6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Siemens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06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CFB5E0D5-0D20-4380-8585-B1C86DC7F51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6" y="6169192"/>
            <a:ext cx="641350" cy="76200"/>
          </a:xfr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28D7E80-5C4B-4110-96B2-3DF431DA601F}"/>
              </a:ext>
            </a:extLst>
          </p:cNvPr>
          <p:cNvGraphicFramePr>
            <a:graphicFrameLocks noGrp="1"/>
          </p:cNvGraphicFramePr>
          <p:nvPr/>
        </p:nvGraphicFramePr>
        <p:xfrm>
          <a:off x="189204" y="204011"/>
          <a:ext cx="11625960" cy="6064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5064">
                  <a:extLst>
                    <a:ext uri="{9D8B030D-6E8A-4147-A177-3AD203B41FA5}">
                      <a16:colId xmlns:a16="http://schemas.microsoft.com/office/drawing/2014/main" val="1559893658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110461092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1227908797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573225571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1328412150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616506990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961549228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012817610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777712163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4106691929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3933160017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239111711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1773050737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1111546239"/>
                    </a:ext>
                  </a:extLst>
                </a:gridCol>
                <a:gridCol w="775064">
                  <a:extLst>
                    <a:ext uri="{9D8B030D-6E8A-4147-A177-3AD203B41FA5}">
                      <a16:colId xmlns:a16="http://schemas.microsoft.com/office/drawing/2014/main" val="85193111"/>
                    </a:ext>
                  </a:extLst>
                </a:gridCol>
              </a:tblGrid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877282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313020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166225"/>
                  </a:ext>
                </a:extLst>
              </a:tr>
              <a:tr h="641969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4027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551016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131954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0757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099122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851699"/>
                  </a:ext>
                </a:extLst>
              </a:tr>
              <a:tr h="60253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897190"/>
                  </a:ext>
                </a:extLst>
              </a:tr>
            </a:tbl>
          </a:graphicData>
        </a:graphic>
      </p:graphicFrame>
      <p:pic>
        <p:nvPicPr>
          <p:cNvPr id="18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9FF910E9-64E0-4864-B8DA-E29F0C62F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43" y="3910404"/>
            <a:ext cx="749301" cy="167344"/>
          </a:xfrm>
          <a:prstGeom prst="rect">
            <a:avLst/>
          </a:prstGeom>
        </p:spPr>
      </p:pic>
      <p:pic>
        <p:nvPicPr>
          <p:cNvPr id="19" name="Content Placeholder 13" descr="Shape, arrow&#10;&#10;Description automatically generated">
            <a:extLst>
              <a:ext uri="{FF2B5EF4-FFF2-40B4-BE49-F238E27FC236}">
                <a16:creationId xmlns:a16="http://schemas.microsoft.com/office/drawing/2014/main" id="{38286AF6-180A-4F44-BADC-2A961B53B5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64" y="1370734"/>
            <a:ext cx="442882" cy="459226"/>
          </a:xfrm>
          <a:prstGeom prst="rect">
            <a:avLst/>
          </a:prstGeom>
        </p:spPr>
      </p:pic>
      <p:pic>
        <p:nvPicPr>
          <p:cNvPr id="20" name="Content Placeholder 17" descr="A picture containing polygon&#10;&#10;Description automatically generated">
            <a:extLst>
              <a:ext uri="{FF2B5EF4-FFF2-40B4-BE49-F238E27FC236}">
                <a16:creationId xmlns:a16="http://schemas.microsoft.com/office/drawing/2014/main" id="{3567D071-BAF5-45F1-A54E-FAA82D5F9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342" y="5400934"/>
            <a:ext cx="699440" cy="345057"/>
          </a:xfrm>
          <a:prstGeom prst="rect">
            <a:avLst/>
          </a:prstGeom>
        </p:spPr>
      </p:pic>
      <p:pic>
        <p:nvPicPr>
          <p:cNvPr id="21" name="Content Placeholder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017294-E460-47D1-BD94-B89A38651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852" y="2711627"/>
            <a:ext cx="719319" cy="141466"/>
          </a:xfrm>
          <a:prstGeom prst="rect">
            <a:avLst/>
          </a:prstGeom>
        </p:spPr>
      </p:pic>
      <p:pic>
        <p:nvPicPr>
          <p:cNvPr id="22" name="Content Placeholder 25">
            <a:extLst>
              <a:ext uri="{FF2B5EF4-FFF2-40B4-BE49-F238E27FC236}">
                <a16:creationId xmlns:a16="http://schemas.microsoft.com/office/drawing/2014/main" id="{3765AF5F-834A-4BE4-B8A7-BC2D964871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917" y="4268282"/>
            <a:ext cx="718985" cy="213299"/>
          </a:xfrm>
          <a:prstGeom prst="rect">
            <a:avLst/>
          </a:prstGeom>
        </p:spPr>
      </p:pic>
      <p:pic>
        <p:nvPicPr>
          <p:cNvPr id="23" name="Content Placeholder 29" descr="Logo&#10;&#10;Description automatically generated">
            <a:extLst>
              <a:ext uri="{FF2B5EF4-FFF2-40B4-BE49-F238E27FC236}">
                <a16:creationId xmlns:a16="http://schemas.microsoft.com/office/drawing/2014/main" id="{F91DD459-8404-461E-977F-803EFF3FC9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019" y="732217"/>
            <a:ext cx="566427" cy="507896"/>
          </a:xfrm>
          <a:prstGeom prst="rect">
            <a:avLst/>
          </a:prstGeom>
        </p:spPr>
      </p:pic>
      <p:pic>
        <p:nvPicPr>
          <p:cNvPr id="24" name="Content Placeholder 33" descr="Text&#10;&#10;Description automatically generated">
            <a:extLst>
              <a:ext uri="{FF2B5EF4-FFF2-40B4-BE49-F238E27FC236}">
                <a16:creationId xmlns:a16="http://schemas.microsoft.com/office/drawing/2014/main" id="{E22C1A42-BEBB-4294-839A-DD78BA8F90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147" y="2178226"/>
            <a:ext cx="719319" cy="163046"/>
          </a:xfrm>
          <a:prstGeom prst="rect">
            <a:avLst/>
          </a:prstGeom>
        </p:spPr>
      </p:pic>
      <p:pic>
        <p:nvPicPr>
          <p:cNvPr id="25" name="Content Placeholder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028697-FA1D-4D46-91AE-789AA20491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7238" y="267668"/>
            <a:ext cx="674501" cy="315364"/>
          </a:xfrm>
          <a:prstGeom prst="rect">
            <a:avLst/>
          </a:prstGeom>
        </p:spPr>
      </p:pic>
      <p:pic>
        <p:nvPicPr>
          <p:cNvPr id="26" name="Content Placeholder 41">
            <a:extLst>
              <a:ext uri="{FF2B5EF4-FFF2-40B4-BE49-F238E27FC236}">
                <a16:creationId xmlns:a16="http://schemas.microsoft.com/office/drawing/2014/main" id="{539FE10B-8BDE-4DFE-99D8-595B5FAECE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99" y="377384"/>
            <a:ext cx="706613" cy="113058"/>
          </a:xfrm>
          <a:prstGeom prst="rect">
            <a:avLst/>
          </a:prstGeom>
        </p:spPr>
      </p:pic>
      <p:pic>
        <p:nvPicPr>
          <p:cNvPr id="27" name="Content Placeholder 45" descr="Logo&#10;&#10;Description automatically generated">
            <a:extLst>
              <a:ext uri="{FF2B5EF4-FFF2-40B4-BE49-F238E27FC236}">
                <a16:creationId xmlns:a16="http://schemas.microsoft.com/office/drawing/2014/main" id="{B433EC73-EF80-4DEF-AF4D-BF176CD65C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889" y="2189711"/>
            <a:ext cx="664643" cy="166161"/>
          </a:xfrm>
          <a:prstGeom prst="rect">
            <a:avLst/>
          </a:prstGeom>
        </p:spPr>
      </p:pic>
      <p:pic>
        <p:nvPicPr>
          <p:cNvPr id="28" name="Content Placeholder 49" descr="A picture containing text&#10;&#10;Description automatically generated">
            <a:extLst>
              <a:ext uri="{FF2B5EF4-FFF2-40B4-BE49-F238E27FC236}">
                <a16:creationId xmlns:a16="http://schemas.microsoft.com/office/drawing/2014/main" id="{0A8AD465-843B-4870-9ADE-83A772F323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864" y="3798244"/>
            <a:ext cx="678081" cy="262408"/>
          </a:xfrm>
          <a:prstGeom prst="rect">
            <a:avLst/>
          </a:prstGeom>
        </p:spPr>
      </p:pic>
      <p:pic>
        <p:nvPicPr>
          <p:cNvPr id="29" name="Content Placeholder 53" descr="Text&#10;&#10;Description automatically generated">
            <a:extLst>
              <a:ext uri="{FF2B5EF4-FFF2-40B4-BE49-F238E27FC236}">
                <a16:creationId xmlns:a16="http://schemas.microsoft.com/office/drawing/2014/main" id="{9ED95845-DE1D-4BDA-88D1-3F07EE4642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389" y="845609"/>
            <a:ext cx="733144" cy="332864"/>
          </a:xfrm>
          <a:prstGeom prst="rect">
            <a:avLst/>
          </a:prstGeom>
        </p:spPr>
      </p:pic>
      <p:pic>
        <p:nvPicPr>
          <p:cNvPr id="30" name="Content Placeholder 57" descr="A picture containing text&#10;&#10;Description automatically generated">
            <a:extLst>
              <a:ext uri="{FF2B5EF4-FFF2-40B4-BE49-F238E27FC236}">
                <a16:creationId xmlns:a16="http://schemas.microsoft.com/office/drawing/2014/main" id="{75E3B014-7D24-43AC-8BCA-6A32801525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234" y="5331705"/>
            <a:ext cx="677182" cy="262408"/>
          </a:xfrm>
          <a:prstGeom prst="rect">
            <a:avLst/>
          </a:prstGeom>
        </p:spPr>
      </p:pic>
      <p:pic>
        <p:nvPicPr>
          <p:cNvPr id="31" name="Content Placeholder 61" descr="A picture containing text&#10;&#10;Description automatically generated">
            <a:extLst>
              <a:ext uri="{FF2B5EF4-FFF2-40B4-BE49-F238E27FC236}">
                <a16:creationId xmlns:a16="http://schemas.microsoft.com/office/drawing/2014/main" id="{BFB4D92A-2B4C-4E61-B82F-378EDD26EC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915" y="2175708"/>
            <a:ext cx="733144" cy="124441"/>
          </a:xfrm>
          <a:prstGeom prst="rect">
            <a:avLst/>
          </a:prstGeom>
        </p:spPr>
      </p:pic>
      <p:pic>
        <p:nvPicPr>
          <p:cNvPr id="32" name="Content Placeholder 65">
            <a:extLst>
              <a:ext uri="{FF2B5EF4-FFF2-40B4-BE49-F238E27FC236}">
                <a16:creationId xmlns:a16="http://schemas.microsoft.com/office/drawing/2014/main" id="{DBC6D32C-EC29-4A43-BF58-B70C504F507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449" y="918251"/>
            <a:ext cx="728882" cy="231917"/>
          </a:xfrm>
          <a:prstGeom prst="rect">
            <a:avLst/>
          </a:prstGeom>
        </p:spPr>
      </p:pic>
      <p:pic>
        <p:nvPicPr>
          <p:cNvPr id="33" name="Content Placeholder 69" descr="Logo&#10;&#10;Description automatically generated">
            <a:extLst>
              <a:ext uri="{FF2B5EF4-FFF2-40B4-BE49-F238E27FC236}">
                <a16:creationId xmlns:a16="http://schemas.microsoft.com/office/drawing/2014/main" id="{D379EA54-9FDE-4569-AF49-34C0BEFAB6A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94" y="2708629"/>
            <a:ext cx="732716" cy="348382"/>
          </a:xfrm>
          <a:prstGeom prst="rect">
            <a:avLst/>
          </a:prstGeom>
        </p:spPr>
      </p:pic>
      <p:pic>
        <p:nvPicPr>
          <p:cNvPr id="34" name="Content Placeholder 73" descr="Logo&#10;&#10;Description automatically generated">
            <a:extLst>
              <a:ext uri="{FF2B5EF4-FFF2-40B4-BE49-F238E27FC236}">
                <a16:creationId xmlns:a16="http://schemas.microsoft.com/office/drawing/2014/main" id="{702A3DE0-89E5-4844-835D-9AC32A0E0DB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648" y="360505"/>
            <a:ext cx="728881" cy="192646"/>
          </a:xfrm>
          <a:prstGeom prst="rect">
            <a:avLst/>
          </a:prstGeom>
        </p:spPr>
      </p:pic>
      <p:pic>
        <p:nvPicPr>
          <p:cNvPr id="35" name="Content Placeholder 77" descr="Text&#10;&#10;Description automatically generated">
            <a:extLst>
              <a:ext uri="{FF2B5EF4-FFF2-40B4-BE49-F238E27FC236}">
                <a16:creationId xmlns:a16="http://schemas.microsoft.com/office/drawing/2014/main" id="{48D929F6-08C1-4979-9C90-CDA00CFEC2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160" y="4930264"/>
            <a:ext cx="671233" cy="135650"/>
          </a:xfrm>
          <a:prstGeom prst="rect">
            <a:avLst/>
          </a:prstGeom>
        </p:spPr>
      </p:pic>
      <p:pic>
        <p:nvPicPr>
          <p:cNvPr id="36" name="Content Placeholder 81" descr="Logo&#10;&#10;Description automatically generated">
            <a:extLst>
              <a:ext uri="{FF2B5EF4-FFF2-40B4-BE49-F238E27FC236}">
                <a16:creationId xmlns:a16="http://schemas.microsoft.com/office/drawing/2014/main" id="{2ACBD05D-0086-42A4-AF62-ABF7D341C53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790" y="4175922"/>
            <a:ext cx="661888" cy="306530"/>
          </a:xfrm>
          <a:prstGeom prst="rect">
            <a:avLst/>
          </a:prstGeom>
        </p:spPr>
      </p:pic>
      <p:pic>
        <p:nvPicPr>
          <p:cNvPr id="37" name="Content Placeholder 8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B0271D9-F71F-4AC0-ABD4-F06E485E68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906" y="4942155"/>
            <a:ext cx="671233" cy="111871"/>
          </a:xfrm>
          <a:prstGeom prst="rect">
            <a:avLst/>
          </a:prstGeom>
        </p:spPr>
      </p:pic>
      <p:pic>
        <p:nvPicPr>
          <p:cNvPr id="38" name="Content Placeholder 89" descr="A picture containing logo&#10;&#10;Description automatically generated">
            <a:extLst>
              <a:ext uri="{FF2B5EF4-FFF2-40B4-BE49-F238E27FC236}">
                <a16:creationId xmlns:a16="http://schemas.microsoft.com/office/drawing/2014/main" id="{B7D24FE8-B0DC-493E-8373-571982D186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172" y="303013"/>
            <a:ext cx="699801" cy="278827"/>
          </a:xfrm>
          <a:prstGeom prst="rect">
            <a:avLst/>
          </a:prstGeom>
        </p:spPr>
      </p:pic>
      <p:pic>
        <p:nvPicPr>
          <p:cNvPr id="39" name="Content Placeholder 93" descr="Logo&#10;&#10;Description automatically generated">
            <a:extLst>
              <a:ext uri="{FF2B5EF4-FFF2-40B4-BE49-F238E27FC236}">
                <a16:creationId xmlns:a16="http://schemas.microsoft.com/office/drawing/2014/main" id="{77FD80A5-C7EF-4148-8C23-55B0F72B49A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748" y="1488917"/>
            <a:ext cx="720716" cy="232718"/>
          </a:xfrm>
          <a:prstGeom prst="rect">
            <a:avLst/>
          </a:prstGeom>
        </p:spPr>
      </p:pic>
      <p:pic>
        <p:nvPicPr>
          <p:cNvPr id="40" name="Content Placeholder 97">
            <a:extLst>
              <a:ext uri="{FF2B5EF4-FFF2-40B4-BE49-F238E27FC236}">
                <a16:creationId xmlns:a16="http://schemas.microsoft.com/office/drawing/2014/main" id="{0AB8BAA0-D794-49E4-B774-47B56613734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789" y="5539561"/>
            <a:ext cx="1587916" cy="206428"/>
          </a:xfrm>
          <a:prstGeom prst="rect">
            <a:avLst/>
          </a:prstGeom>
        </p:spPr>
      </p:pic>
      <p:pic>
        <p:nvPicPr>
          <p:cNvPr id="41" name="Content Placeholder 10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C25586-237D-4455-9962-9A0849D697C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581" y="2656009"/>
            <a:ext cx="732716" cy="341933"/>
          </a:xfrm>
          <a:prstGeom prst="rect">
            <a:avLst/>
          </a:prstGeom>
        </p:spPr>
      </p:pic>
      <p:pic>
        <p:nvPicPr>
          <p:cNvPr id="42" name="Content Placeholder 105" descr="Text&#10;&#10;Description automatically generated with medium confidence">
            <a:extLst>
              <a:ext uri="{FF2B5EF4-FFF2-40B4-BE49-F238E27FC236}">
                <a16:creationId xmlns:a16="http://schemas.microsoft.com/office/drawing/2014/main" id="{9827862B-E56E-40E2-A03A-9EC982639CF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434" y="3859012"/>
            <a:ext cx="661887" cy="123321"/>
          </a:xfrm>
          <a:prstGeom prst="rect">
            <a:avLst/>
          </a:prstGeom>
        </p:spPr>
      </p:pic>
      <p:pic>
        <p:nvPicPr>
          <p:cNvPr id="43" name="Content Placeholder 10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0D13470-56CB-494E-A796-CA185A3A431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980" y="406328"/>
            <a:ext cx="740945" cy="192646"/>
          </a:xfrm>
          <a:prstGeom prst="rect">
            <a:avLst/>
          </a:prstGeom>
        </p:spPr>
      </p:pic>
      <p:pic>
        <p:nvPicPr>
          <p:cNvPr id="44" name="Content Placeholder 113" descr="A picture containing logo&#10;&#10;Description automatically generated">
            <a:extLst>
              <a:ext uri="{FF2B5EF4-FFF2-40B4-BE49-F238E27FC236}">
                <a16:creationId xmlns:a16="http://schemas.microsoft.com/office/drawing/2014/main" id="{41E29504-B96C-4C17-BF93-D531F048567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12" y="923688"/>
            <a:ext cx="692883" cy="213227"/>
          </a:xfrm>
          <a:prstGeom prst="rect">
            <a:avLst/>
          </a:prstGeom>
        </p:spPr>
      </p:pic>
      <p:pic>
        <p:nvPicPr>
          <p:cNvPr id="45" name="Content Placeholder 117" descr="Logo&#10;&#10;Description automatically generated">
            <a:extLst>
              <a:ext uri="{FF2B5EF4-FFF2-40B4-BE49-F238E27FC236}">
                <a16:creationId xmlns:a16="http://schemas.microsoft.com/office/drawing/2014/main" id="{42271021-7435-4F2F-9D35-7033A0D0D4DB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2171" y="2168924"/>
            <a:ext cx="684719" cy="198013"/>
          </a:xfrm>
          <a:prstGeom prst="rect">
            <a:avLst/>
          </a:prstGeom>
        </p:spPr>
      </p:pic>
      <p:pic>
        <p:nvPicPr>
          <p:cNvPr id="46" name="Content Placeholder 121">
            <a:extLst>
              <a:ext uri="{FF2B5EF4-FFF2-40B4-BE49-F238E27FC236}">
                <a16:creationId xmlns:a16="http://schemas.microsoft.com/office/drawing/2014/main" id="{6C2265DE-6960-4606-AEBF-B3315B663FC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105" y="3804444"/>
            <a:ext cx="604998" cy="109137"/>
          </a:xfrm>
          <a:prstGeom prst="rect">
            <a:avLst/>
          </a:prstGeom>
        </p:spPr>
      </p:pic>
      <p:pic>
        <p:nvPicPr>
          <p:cNvPr id="47" name="Content Placeholder 125" descr="Logo&#10;&#10;Description automatically generated">
            <a:extLst>
              <a:ext uri="{FF2B5EF4-FFF2-40B4-BE49-F238E27FC236}">
                <a16:creationId xmlns:a16="http://schemas.microsoft.com/office/drawing/2014/main" id="{51FB34E9-B6B6-42B8-B20C-9A59909027A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824" y="2157605"/>
            <a:ext cx="719319" cy="244667"/>
          </a:xfrm>
          <a:prstGeom prst="rect">
            <a:avLst/>
          </a:prstGeom>
        </p:spPr>
      </p:pic>
      <p:pic>
        <p:nvPicPr>
          <p:cNvPr id="48" name="Content Placeholder 129">
            <a:extLst>
              <a:ext uri="{FF2B5EF4-FFF2-40B4-BE49-F238E27FC236}">
                <a16:creationId xmlns:a16="http://schemas.microsoft.com/office/drawing/2014/main" id="{6856AA4D-BB64-4AB4-BD8D-89C6D0DB90B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302" y="130178"/>
            <a:ext cx="543584" cy="543584"/>
          </a:xfrm>
          <a:prstGeom prst="rect">
            <a:avLst/>
          </a:prstGeom>
        </p:spPr>
      </p:pic>
      <p:pic>
        <p:nvPicPr>
          <p:cNvPr id="49" name="Content Placeholder 133" descr="Text&#10;&#10;Description automatically generated">
            <a:extLst>
              <a:ext uri="{FF2B5EF4-FFF2-40B4-BE49-F238E27FC236}">
                <a16:creationId xmlns:a16="http://schemas.microsoft.com/office/drawing/2014/main" id="{73C7D192-CF95-44E1-8DF5-4B7C169FA7B1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020" y="187176"/>
            <a:ext cx="674501" cy="394662"/>
          </a:xfrm>
          <a:prstGeom prst="rect">
            <a:avLst/>
          </a:prstGeom>
        </p:spPr>
      </p:pic>
      <p:pic>
        <p:nvPicPr>
          <p:cNvPr id="50" name="Content Placeholder 137" descr="Text&#10;&#10;Description automatically generated">
            <a:extLst>
              <a:ext uri="{FF2B5EF4-FFF2-40B4-BE49-F238E27FC236}">
                <a16:creationId xmlns:a16="http://schemas.microsoft.com/office/drawing/2014/main" id="{50F24334-EF6C-4C7E-9285-4280731866F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78" y="303010"/>
            <a:ext cx="728882" cy="259158"/>
          </a:xfrm>
          <a:prstGeom prst="rect">
            <a:avLst/>
          </a:prstGeom>
        </p:spPr>
      </p:pic>
      <p:pic>
        <p:nvPicPr>
          <p:cNvPr id="51" name="Content Placeholder 141">
            <a:extLst>
              <a:ext uri="{FF2B5EF4-FFF2-40B4-BE49-F238E27FC236}">
                <a16:creationId xmlns:a16="http://schemas.microsoft.com/office/drawing/2014/main" id="{4ED93D43-E864-45DC-87C1-926AF04715E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085" y="1521812"/>
            <a:ext cx="663955" cy="252303"/>
          </a:xfrm>
          <a:prstGeom prst="rect">
            <a:avLst/>
          </a:prstGeom>
        </p:spPr>
      </p:pic>
      <p:pic>
        <p:nvPicPr>
          <p:cNvPr id="52" name="Content Placeholder 145" descr="Icon&#10;&#10;Description automatically generated">
            <a:extLst>
              <a:ext uri="{FF2B5EF4-FFF2-40B4-BE49-F238E27FC236}">
                <a16:creationId xmlns:a16="http://schemas.microsoft.com/office/drawing/2014/main" id="{D3619C33-6EB4-481F-B581-F220FAFBC8A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133" y="805572"/>
            <a:ext cx="674501" cy="395706"/>
          </a:xfrm>
          <a:prstGeom prst="rect">
            <a:avLst/>
          </a:prstGeom>
        </p:spPr>
      </p:pic>
      <p:pic>
        <p:nvPicPr>
          <p:cNvPr id="53" name="Content Placeholder 149">
            <a:extLst>
              <a:ext uri="{FF2B5EF4-FFF2-40B4-BE49-F238E27FC236}">
                <a16:creationId xmlns:a16="http://schemas.microsoft.com/office/drawing/2014/main" id="{07D3E7AE-B4AB-41E3-AC6F-22A2D8195A1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019" y="950874"/>
            <a:ext cx="679658" cy="122339"/>
          </a:xfrm>
          <a:prstGeom prst="rect">
            <a:avLst/>
          </a:prstGeom>
        </p:spPr>
      </p:pic>
      <p:pic>
        <p:nvPicPr>
          <p:cNvPr id="54" name="Content Placeholder 153" descr="A picture containing logo&#10;&#10;Description automatically generated">
            <a:extLst>
              <a:ext uri="{FF2B5EF4-FFF2-40B4-BE49-F238E27FC236}">
                <a16:creationId xmlns:a16="http://schemas.microsoft.com/office/drawing/2014/main" id="{EE0B0F95-5543-4FC8-AECA-3E9A50F5844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27" y="4292293"/>
            <a:ext cx="718985" cy="202272"/>
          </a:xfrm>
          <a:prstGeom prst="rect">
            <a:avLst/>
          </a:prstGeom>
        </p:spPr>
      </p:pic>
      <p:pic>
        <p:nvPicPr>
          <p:cNvPr id="55" name="Content Placeholder 15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681E76-A4E7-449F-81FA-D937AE917AE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861" y="5474300"/>
            <a:ext cx="749301" cy="241125"/>
          </a:xfrm>
          <a:prstGeom prst="rect">
            <a:avLst/>
          </a:prstGeom>
        </p:spPr>
      </p:pic>
      <p:pic>
        <p:nvPicPr>
          <p:cNvPr id="56" name="Content Placeholder 161" descr="Logo, schematic&#10;&#10;Description automatically generated">
            <a:extLst>
              <a:ext uri="{FF2B5EF4-FFF2-40B4-BE49-F238E27FC236}">
                <a16:creationId xmlns:a16="http://schemas.microsoft.com/office/drawing/2014/main" id="{D5BE82ED-9CAD-44D6-A09A-890EC4A0DBE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916" y="4726002"/>
            <a:ext cx="732716" cy="432302"/>
          </a:xfrm>
          <a:prstGeom prst="rect">
            <a:avLst/>
          </a:prstGeom>
        </p:spPr>
      </p:pic>
      <p:pic>
        <p:nvPicPr>
          <p:cNvPr id="57" name="Content Placeholder 165" descr="A picture containing text&#10;&#10;Description automatically generated">
            <a:extLst>
              <a:ext uri="{FF2B5EF4-FFF2-40B4-BE49-F238E27FC236}">
                <a16:creationId xmlns:a16="http://schemas.microsoft.com/office/drawing/2014/main" id="{DCF10384-6599-4358-9013-800E4B2327F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169" y="794138"/>
            <a:ext cx="692883" cy="435806"/>
          </a:xfrm>
          <a:prstGeom prst="rect">
            <a:avLst/>
          </a:prstGeom>
        </p:spPr>
      </p:pic>
      <p:pic>
        <p:nvPicPr>
          <p:cNvPr id="58" name="Content Placeholder 169" descr="A picture containing text&#10;&#10;Description automatically generated">
            <a:extLst>
              <a:ext uri="{FF2B5EF4-FFF2-40B4-BE49-F238E27FC236}">
                <a16:creationId xmlns:a16="http://schemas.microsoft.com/office/drawing/2014/main" id="{B9DAF63F-457F-4A68-A54C-A2EA95B1372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389" y="370958"/>
            <a:ext cx="728246" cy="138253"/>
          </a:xfrm>
          <a:prstGeom prst="rect">
            <a:avLst/>
          </a:prstGeom>
        </p:spPr>
      </p:pic>
      <p:pic>
        <p:nvPicPr>
          <p:cNvPr id="59" name="Content Placeholder 173" descr="Text&#10;&#10;Description automatically generated">
            <a:extLst>
              <a:ext uri="{FF2B5EF4-FFF2-40B4-BE49-F238E27FC236}">
                <a16:creationId xmlns:a16="http://schemas.microsoft.com/office/drawing/2014/main" id="{ED549AAD-2B6F-411B-8C72-80803E8B9753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94" y="6067429"/>
            <a:ext cx="761048" cy="202272"/>
          </a:xfrm>
          <a:prstGeom prst="rect">
            <a:avLst/>
          </a:prstGeom>
        </p:spPr>
      </p:pic>
      <p:pic>
        <p:nvPicPr>
          <p:cNvPr id="60" name="Content Placeholder 17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090E3E-BAF7-4241-A3B8-A96BAA879B23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648" y="4278606"/>
            <a:ext cx="707152" cy="192646"/>
          </a:xfrm>
          <a:prstGeom prst="rect">
            <a:avLst/>
          </a:prstGeom>
        </p:spPr>
      </p:pic>
      <p:pic>
        <p:nvPicPr>
          <p:cNvPr id="61" name="Content Placeholder 181" descr="Logo&#10;&#10;Description automatically generated">
            <a:extLst>
              <a:ext uri="{FF2B5EF4-FFF2-40B4-BE49-F238E27FC236}">
                <a16:creationId xmlns:a16="http://schemas.microsoft.com/office/drawing/2014/main" id="{C5ABFA0C-48AF-416C-ACBD-405C66A9A903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211" y="4518847"/>
            <a:ext cx="704732" cy="306530"/>
          </a:xfrm>
          <a:prstGeom prst="rect">
            <a:avLst/>
          </a:prstGeom>
        </p:spPr>
      </p:pic>
      <p:pic>
        <p:nvPicPr>
          <p:cNvPr id="62" name="Content Placeholder 185" descr="Text, logo&#10;&#10;Description automatically generated">
            <a:extLst>
              <a:ext uri="{FF2B5EF4-FFF2-40B4-BE49-F238E27FC236}">
                <a16:creationId xmlns:a16="http://schemas.microsoft.com/office/drawing/2014/main" id="{49FE8B22-8EA8-4C88-92AB-07F15DC0B09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15" y="2230387"/>
            <a:ext cx="697105" cy="141745"/>
          </a:xfrm>
          <a:prstGeom prst="rect">
            <a:avLst/>
          </a:prstGeom>
        </p:spPr>
      </p:pic>
      <p:pic>
        <p:nvPicPr>
          <p:cNvPr id="63" name="Content Placeholder 189" descr="Logo&#10;&#10;Description automatically generated">
            <a:extLst>
              <a:ext uri="{FF2B5EF4-FFF2-40B4-BE49-F238E27FC236}">
                <a16:creationId xmlns:a16="http://schemas.microsoft.com/office/drawing/2014/main" id="{880D21A2-6529-464D-B6C7-C08F4E2CAE3B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039" y="1435961"/>
            <a:ext cx="734219" cy="345057"/>
          </a:xfrm>
          <a:prstGeom prst="rect">
            <a:avLst/>
          </a:prstGeom>
        </p:spPr>
      </p:pic>
      <p:pic>
        <p:nvPicPr>
          <p:cNvPr id="64" name="Content Placeholder 193" descr="Logo, company name&#10;&#10;Description automatically generated">
            <a:extLst>
              <a:ext uri="{FF2B5EF4-FFF2-40B4-BE49-F238E27FC236}">
                <a16:creationId xmlns:a16="http://schemas.microsoft.com/office/drawing/2014/main" id="{B9370D18-8FDF-4F04-BFDC-ECCFBE99DC8C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115" y="337448"/>
            <a:ext cx="740945" cy="190282"/>
          </a:xfrm>
          <a:prstGeom prst="rect">
            <a:avLst/>
          </a:prstGeom>
        </p:spPr>
      </p:pic>
      <p:pic>
        <p:nvPicPr>
          <p:cNvPr id="65" name="Content Placeholder 197" descr="Icon&#10;&#10;Description automatically generated with medium confidence">
            <a:extLst>
              <a:ext uri="{FF2B5EF4-FFF2-40B4-BE49-F238E27FC236}">
                <a16:creationId xmlns:a16="http://schemas.microsoft.com/office/drawing/2014/main" id="{104E6BF1-4A15-4A4A-8F44-5CC411AA73D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439" y="3740087"/>
            <a:ext cx="725507" cy="213299"/>
          </a:xfrm>
          <a:prstGeom prst="rect">
            <a:avLst/>
          </a:prstGeom>
        </p:spPr>
      </p:pic>
      <p:pic>
        <p:nvPicPr>
          <p:cNvPr id="66" name="Content Placeholder 201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88DDB99-00F3-42D9-A88D-55FE8B955D6B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477" y="845609"/>
            <a:ext cx="693466" cy="332864"/>
          </a:xfrm>
          <a:prstGeom prst="rect">
            <a:avLst/>
          </a:prstGeom>
        </p:spPr>
      </p:pic>
      <p:pic>
        <p:nvPicPr>
          <p:cNvPr id="67" name="Content Placeholder 205" descr="Logo&#10;&#10;Description automatically generated">
            <a:extLst>
              <a:ext uri="{FF2B5EF4-FFF2-40B4-BE49-F238E27FC236}">
                <a16:creationId xmlns:a16="http://schemas.microsoft.com/office/drawing/2014/main" id="{E2453715-27D2-43B7-8AE7-37BDF21327FE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162" y="5472558"/>
            <a:ext cx="670893" cy="217973"/>
          </a:xfrm>
          <a:prstGeom prst="rect">
            <a:avLst/>
          </a:prstGeom>
        </p:spPr>
      </p:pic>
      <p:pic>
        <p:nvPicPr>
          <p:cNvPr id="68" name="Content Placeholder 20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E7748F-7B47-4412-9D0A-5F58C951B2BF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636" y="4835478"/>
            <a:ext cx="1129111" cy="304082"/>
          </a:xfrm>
          <a:prstGeom prst="rect">
            <a:avLst/>
          </a:prstGeom>
        </p:spPr>
      </p:pic>
      <p:pic>
        <p:nvPicPr>
          <p:cNvPr id="69" name="Content Placeholder 213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1E7D6794-378A-41B4-8A1F-73D1BDE79137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6" y="2075571"/>
            <a:ext cx="707013" cy="348383"/>
          </a:xfrm>
          <a:prstGeom prst="rect">
            <a:avLst/>
          </a:prstGeom>
        </p:spPr>
      </p:pic>
      <p:pic>
        <p:nvPicPr>
          <p:cNvPr id="70" name="Content Placeholder 217" descr="A picture containing text&#10;&#10;Description automatically generated">
            <a:extLst>
              <a:ext uri="{FF2B5EF4-FFF2-40B4-BE49-F238E27FC236}">
                <a16:creationId xmlns:a16="http://schemas.microsoft.com/office/drawing/2014/main" id="{6F7800D9-E60A-4E4E-9D2A-DC2F43B0208F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23" y="2155982"/>
            <a:ext cx="740336" cy="236907"/>
          </a:xfrm>
          <a:prstGeom prst="rect">
            <a:avLst/>
          </a:prstGeom>
        </p:spPr>
      </p:pic>
      <p:pic>
        <p:nvPicPr>
          <p:cNvPr id="71" name="Content Placeholder 221" descr="Logo&#10;&#10;Description automatically generated">
            <a:extLst>
              <a:ext uri="{FF2B5EF4-FFF2-40B4-BE49-F238E27FC236}">
                <a16:creationId xmlns:a16="http://schemas.microsoft.com/office/drawing/2014/main" id="{137DE8DD-8729-40F4-8989-A7F4C4900391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570" y="2629977"/>
            <a:ext cx="748980" cy="244667"/>
          </a:xfrm>
          <a:prstGeom prst="rect">
            <a:avLst/>
          </a:prstGeom>
        </p:spPr>
      </p:pic>
      <p:pic>
        <p:nvPicPr>
          <p:cNvPr id="72" name="Content Placeholder 22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8A22606-6657-479B-B6CF-D6768128562B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314" y="2711643"/>
            <a:ext cx="739478" cy="175010"/>
          </a:xfrm>
          <a:prstGeom prst="rect">
            <a:avLst/>
          </a:prstGeom>
        </p:spPr>
      </p:pic>
      <p:pic>
        <p:nvPicPr>
          <p:cNvPr id="73" name="Content Placeholder 229" descr="Text, logo&#10;&#10;Description automatically generated">
            <a:extLst>
              <a:ext uri="{FF2B5EF4-FFF2-40B4-BE49-F238E27FC236}">
                <a16:creationId xmlns:a16="http://schemas.microsoft.com/office/drawing/2014/main" id="{437E4A57-CDAD-4761-9D5D-5B52F7E21FAE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05" y="6390052"/>
            <a:ext cx="719320" cy="135402"/>
          </a:xfrm>
          <a:prstGeom prst="rect">
            <a:avLst/>
          </a:prstGeom>
        </p:spPr>
      </p:pic>
      <p:pic>
        <p:nvPicPr>
          <p:cNvPr id="74" name="Content Placeholder 2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D95AE3-148D-433E-B2E5-80E4AA729743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811" y="2008764"/>
            <a:ext cx="707133" cy="458327"/>
          </a:xfrm>
          <a:prstGeom prst="rect">
            <a:avLst/>
          </a:prstGeom>
        </p:spPr>
      </p:pic>
      <p:pic>
        <p:nvPicPr>
          <p:cNvPr id="75" name="Content Placeholder 237" descr="Logo, icon&#10;&#10;Description automatically generated">
            <a:extLst>
              <a:ext uri="{FF2B5EF4-FFF2-40B4-BE49-F238E27FC236}">
                <a16:creationId xmlns:a16="http://schemas.microsoft.com/office/drawing/2014/main" id="{37F27940-5E54-47E1-B615-DC6B7C389A25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604" y="127689"/>
            <a:ext cx="556011" cy="556011"/>
          </a:xfrm>
          <a:prstGeom prst="rect">
            <a:avLst/>
          </a:prstGeom>
        </p:spPr>
      </p:pic>
      <p:pic>
        <p:nvPicPr>
          <p:cNvPr id="76" name="Content Placeholder 241">
            <a:extLst>
              <a:ext uri="{FF2B5EF4-FFF2-40B4-BE49-F238E27FC236}">
                <a16:creationId xmlns:a16="http://schemas.microsoft.com/office/drawing/2014/main" id="{E570753A-C1E7-4CC3-BE3F-4A15DD42B5AE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712" y="5466147"/>
            <a:ext cx="695353" cy="250900"/>
          </a:xfrm>
          <a:prstGeom prst="rect">
            <a:avLst/>
          </a:prstGeom>
        </p:spPr>
      </p:pic>
      <p:pic>
        <p:nvPicPr>
          <p:cNvPr id="77" name="Content Placeholder 245">
            <a:extLst>
              <a:ext uri="{FF2B5EF4-FFF2-40B4-BE49-F238E27FC236}">
                <a16:creationId xmlns:a16="http://schemas.microsoft.com/office/drawing/2014/main" id="{FEBE7C53-98D0-44E0-B145-EE5DCF95B84A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56" y="2564987"/>
            <a:ext cx="708800" cy="215003"/>
          </a:xfrm>
          <a:prstGeom prst="rect">
            <a:avLst/>
          </a:prstGeom>
        </p:spPr>
      </p:pic>
      <p:pic>
        <p:nvPicPr>
          <p:cNvPr id="78" name="Content Placeholder 249">
            <a:extLst>
              <a:ext uri="{FF2B5EF4-FFF2-40B4-BE49-F238E27FC236}">
                <a16:creationId xmlns:a16="http://schemas.microsoft.com/office/drawing/2014/main" id="{F10253DC-4056-4FA1-8F1F-3716E2EE8C2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169" y="4135097"/>
            <a:ext cx="642032" cy="432302"/>
          </a:xfrm>
          <a:prstGeom prst="rect">
            <a:avLst/>
          </a:prstGeom>
        </p:spPr>
      </p:pic>
      <p:pic>
        <p:nvPicPr>
          <p:cNvPr id="79" name="Content Placeholder 253" descr="Text, logo&#10;&#10;Description automatically generated">
            <a:extLst>
              <a:ext uri="{FF2B5EF4-FFF2-40B4-BE49-F238E27FC236}">
                <a16:creationId xmlns:a16="http://schemas.microsoft.com/office/drawing/2014/main" id="{F0C5D4F4-C77C-432D-9714-72DEC06D3CFF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703" y="3740087"/>
            <a:ext cx="741997" cy="237853"/>
          </a:xfrm>
          <a:prstGeom prst="rect">
            <a:avLst/>
          </a:prstGeom>
        </p:spPr>
      </p:pic>
      <p:pic>
        <p:nvPicPr>
          <p:cNvPr id="80" name="Content Placeholder 257">
            <a:extLst>
              <a:ext uri="{FF2B5EF4-FFF2-40B4-BE49-F238E27FC236}">
                <a16:creationId xmlns:a16="http://schemas.microsoft.com/office/drawing/2014/main" id="{A8970DE2-70DA-47F6-9E7E-FBCD89F9BFB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9" y="964652"/>
            <a:ext cx="692715" cy="130175"/>
          </a:xfrm>
          <a:prstGeom prst="rect">
            <a:avLst/>
          </a:prstGeom>
        </p:spPr>
      </p:pic>
      <p:pic>
        <p:nvPicPr>
          <p:cNvPr id="81" name="Content Placeholder 261">
            <a:extLst>
              <a:ext uri="{FF2B5EF4-FFF2-40B4-BE49-F238E27FC236}">
                <a16:creationId xmlns:a16="http://schemas.microsoft.com/office/drawing/2014/main" id="{4398FCE9-381A-45C6-8EC6-C5F0E1AE9BA1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171" y="2671390"/>
            <a:ext cx="707152" cy="132002"/>
          </a:xfrm>
          <a:prstGeom prst="rect">
            <a:avLst/>
          </a:prstGeom>
        </p:spPr>
      </p:pic>
      <p:pic>
        <p:nvPicPr>
          <p:cNvPr id="82" name="Content Placeholder 265" descr="Logo&#10;&#10;Description automatically generated with medium confidence">
            <a:extLst>
              <a:ext uri="{FF2B5EF4-FFF2-40B4-BE49-F238E27FC236}">
                <a16:creationId xmlns:a16="http://schemas.microsoft.com/office/drawing/2014/main" id="{DCA90AE0-F829-4CDF-AA84-4410FA26EE34}"/>
              </a:ext>
            </a:extLst>
          </p:cNvPr>
          <p:cNvPicPr>
            <a:picLocks noChangeAspect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67" y="3829515"/>
            <a:ext cx="766030" cy="214807"/>
          </a:xfrm>
          <a:prstGeom prst="rect">
            <a:avLst/>
          </a:prstGeom>
        </p:spPr>
      </p:pic>
      <p:pic>
        <p:nvPicPr>
          <p:cNvPr id="83" name="Content Placeholder 269">
            <a:extLst>
              <a:ext uri="{FF2B5EF4-FFF2-40B4-BE49-F238E27FC236}">
                <a16:creationId xmlns:a16="http://schemas.microsoft.com/office/drawing/2014/main" id="{CB876421-BE41-4BBE-8136-A5A61B710704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943" y="4858006"/>
            <a:ext cx="725507" cy="181377"/>
          </a:xfrm>
          <a:prstGeom prst="rect">
            <a:avLst/>
          </a:prstGeom>
        </p:spPr>
      </p:pic>
      <p:pic>
        <p:nvPicPr>
          <p:cNvPr id="84" name="Content Placeholder 273" descr="Logo&#10;&#10;Description automatically generated">
            <a:extLst>
              <a:ext uri="{FF2B5EF4-FFF2-40B4-BE49-F238E27FC236}">
                <a16:creationId xmlns:a16="http://schemas.microsoft.com/office/drawing/2014/main" id="{F78D8E2C-74A8-4925-A49D-973BDC3492C7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53" y="1518271"/>
            <a:ext cx="774781" cy="232718"/>
          </a:xfrm>
          <a:prstGeom prst="rect">
            <a:avLst/>
          </a:prstGeom>
        </p:spPr>
      </p:pic>
      <p:pic>
        <p:nvPicPr>
          <p:cNvPr id="85" name="Content Placeholder 277" descr="Logo&#10;&#10;Description automatically generated">
            <a:extLst>
              <a:ext uri="{FF2B5EF4-FFF2-40B4-BE49-F238E27FC236}">
                <a16:creationId xmlns:a16="http://schemas.microsoft.com/office/drawing/2014/main" id="{D98C09D1-72C9-43DF-A56F-FEEA6592DDE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993" y="1450603"/>
            <a:ext cx="726828" cy="303548"/>
          </a:xfrm>
          <a:prstGeom prst="rect">
            <a:avLst/>
          </a:prstGeom>
        </p:spPr>
      </p:pic>
      <p:pic>
        <p:nvPicPr>
          <p:cNvPr id="86" name="Content Placeholder 281">
            <a:extLst>
              <a:ext uri="{FF2B5EF4-FFF2-40B4-BE49-F238E27FC236}">
                <a16:creationId xmlns:a16="http://schemas.microsoft.com/office/drawing/2014/main" id="{D3CB8DEE-69F0-4C3E-80D8-27014C3FF2F5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537" y="6115814"/>
            <a:ext cx="761049" cy="153889"/>
          </a:xfrm>
          <a:prstGeom prst="rect">
            <a:avLst/>
          </a:prstGeom>
        </p:spPr>
      </p:pic>
      <p:pic>
        <p:nvPicPr>
          <p:cNvPr id="87" name="Content Placeholder 285" descr="Logo&#10;&#10;Description automatically generated">
            <a:extLst>
              <a:ext uri="{FF2B5EF4-FFF2-40B4-BE49-F238E27FC236}">
                <a16:creationId xmlns:a16="http://schemas.microsoft.com/office/drawing/2014/main" id="{5009A86C-C013-4AD5-80DE-0DDB0ADFF35A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705" y="2708631"/>
            <a:ext cx="704705" cy="288929"/>
          </a:xfrm>
          <a:prstGeom prst="rect">
            <a:avLst/>
          </a:prstGeom>
        </p:spPr>
      </p:pic>
      <p:pic>
        <p:nvPicPr>
          <p:cNvPr id="88" name="Content Placeholder 289" descr="Text&#10;&#10;Description automatically generated">
            <a:extLst>
              <a:ext uri="{FF2B5EF4-FFF2-40B4-BE49-F238E27FC236}">
                <a16:creationId xmlns:a16="http://schemas.microsoft.com/office/drawing/2014/main" id="{4113E108-967A-4FAA-8F4B-594B366408AF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120" y="6064898"/>
            <a:ext cx="1213777" cy="221526"/>
          </a:xfrm>
          <a:prstGeom prst="rect">
            <a:avLst/>
          </a:prstGeom>
        </p:spPr>
      </p:pic>
      <p:pic>
        <p:nvPicPr>
          <p:cNvPr id="89" name="Content Placeholder 293" descr="Logo&#10;&#10;Description automatically generated">
            <a:extLst>
              <a:ext uri="{FF2B5EF4-FFF2-40B4-BE49-F238E27FC236}">
                <a16:creationId xmlns:a16="http://schemas.microsoft.com/office/drawing/2014/main" id="{5225D6E6-375C-435A-AA99-F7474CE119E5}"/>
              </a:ext>
            </a:extLst>
          </p:cNvPr>
          <p:cNvPicPr>
            <a:picLocks noChangeAspect="1"/>
          </p:cNvPicPr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904" y="1433619"/>
            <a:ext cx="785630" cy="337516"/>
          </a:xfrm>
          <a:prstGeom prst="rect">
            <a:avLst/>
          </a:prstGeom>
        </p:spPr>
      </p:pic>
      <p:pic>
        <p:nvPicPr>
          <p:cNvPr id="90" name="Content Placeholder 297" descr="Logo&#10;&#10;Description automatically generated">
            <a:extLst>
              <a:ext uri="{FF2B5EF4-FFF2-40B4-BE49-F238E27FC236}">
                <a16:creationId xmlns:a16="http://schemas.microsoft.com/office/drawing/2014/main" id="{D4BAA935-42B5-4CD9-8972-E8CEF076DC55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36" y="5288361"/>
            <a:ext cx="642526" cy="502400"/>
          </a:xfrm>
          <a:prstGeom prst="rect">
            <a:avLst/>
          </a:prstGeom>
        </p:spPr>
      </p:pic>
      <p:pic>
        <p:nvPicPr>
          <p:cNvPr id="91" name="Content Placeholder 301" descr="Logo&#10;&#10;Description automatically generated">
            <a:extLst>
              <a:ext uri="{FF2B5EF4-FFF2-40B4-BE49-F238E27FC236}">
                <a16:creationId xmlns:a16="http://schemas.microsoft.com/office/drawing/2014/main" id="{A880D2F5-AA65-42CF-B859-57A81DFAD150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557" y="3934343"/>
            <a:ext cx="742653" cy="202272"/>
          </a:xfrm>
          <a:prstGeom prst="rect">
            <a:avLst/>
          </a:prstGeom>
        </p:spPr>
      </p:pic>
      <p:pic>
        <p:nvPicPr>
          <p:cNvPr id="92" name="Content Placeholder 30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ADAF34BD-3EB9-41BA-8C74-72B855133334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343" y="5977615"/>
            <a:ext cx="658841" cy="292086"/>
          </a:xfrm>
          <a:prstGeom prst="rect">
            <a:avLst/>
          </a:prstGeom>
        </p:spPr>
      </p:pic>
      <p:pic>
        <p:nvPicPr>
          <p:cNvPr id="93" name="Content Placeholder 309">
            <a:extLst>
              <a:ext uri="{FF2B5EF4-FFF2-40B4-BE49-F238E27FC236}">
                <a16:creationId xmlns:a16="http://schemas.microsoft.com/office/drawing/2014/main" id="{8606D785-30F2-4906-AA8E-D901B630905B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43" y="3348698"/>
            <a:ext cx="676803" cy="204074"/>
          </a:xfrm>
          <a:prstGeom prst="rect">
            <a:avLst/>
          </a:prstGeom>
        </p:spPr>
      </p:pic>
      <p:pic>
        <p:nvPicPr>
          <p:cNvPr id="95" name="Content Placeholder 317" descr="Icon&#10;&#10;Description automatically generated">
            <a:extLst>
              <a:ext uri="{FF2B5EF4-FFF2-40B4-BE49-F238E27FC236}">
                <a16:creationId xmlns:a16="http://schemas.microsoft.com/office/drawing/2014/main" id="{53357047-EAF7-4684-A6EB-49F6533F95BA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705" y="6067429"/>
            <a:ext cx="693503" cy="202272"/>
          </a:xfrm>
          <a:prstGeom prst="rect">
            <a:avLst/>
          </a:prstGeom>
        </p:spPr>
      </p:pic>
      <p:pic>
        <p:nvPicPr>
          <p:cNvPr id="97" name="Content Placeholder 325" descr="Text&#10;&#10;Description automatically generated with medium confidence">
            <a:extLst>
              <a:ext uri="{FF2B5EF4-FFF2-40B4-BE49-F238E27FC236}">
                <a16:creationId xmlns:a16="http://schemas.microsoft.com/office/drawing/2014/main" id="{AD09A23D-52CB-4CE3-9D7F-B6144914F364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487" y="4787507"/>
            <a:ext cx="1119040" cy="251874"/>
          </a:xfrm>
          <a:prstGeom prst="rect">
            <a:avLst/>
          </a:prstGeom>
        </p:spPr>
      </p:pic>
      <p:pic>
        <p:nvPicPr>
          <p:cNvPr id="98" name="Content Placeholder 329">
            <a:extLst>
              <a:ext uri="{FF2B5EF4-FFF2-40B4-BE49-F238E27FC236}">
                <a16:creationId xmlns:a16="http://schemas.microsoft.com/office/drawing/2014/main" id="{9D2B78F1-A1B1-4DDE-A7FC-0F82A5B9E5E6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824" y="1433621"/>
            <a:ext cx="719319" cy="415961"/>
          </a:xfrm>
          <a:prstGeom prst="rect">
            <a:avLst/>
          </a:prstGeom>
        </p:spPr>
      </p:pic>
      <p:pic>
        <p:nvPicPr>
          <p:cNvPr id="99" name="Content Placeholder 33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638D8DC-9BF0-4A42-8A01-274AB80E597D}"/>
              </a:ext>
            </a:extLst>
          </p:cNvPr>
          <p:cNvPicPr>
            <a:picLocks noChangeAspect="1"/>
          </p:cNvPicPr>
          <p:nvPr/>
        </p:nvPicPr>
        <p:blipFill rotWithShape="1">
          <a:blip r:embed="rId8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9021" y="890227"/>
            <a:ext cx="678082" cy="226396"/>
          </a:xfrm>
          <a:prstGeom prst="rect">
            <a:avLst/>
          </a:prstGeom>
        </p:spPr>
      </p:pic>
      <p:pic>
        <p:nvPicPr>
          <p:cNvPr id="100" name="Content Placeholder 340">
            <a:extLst>
              <a:ext uri="{FF2B5EF4-FFF2-40B4-BE49-F238E27FC236}">
                <a16:creationId xmlns:a16="http://schemas.microsoft.com/office/drawing/2014/main" id="{C29F5313-61D5-4394-AFAA-74A1BCE6E2DD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072" y="4892369"/>
            <a:ext cx="712503" cy="123321"/>
          </a:xfrm>
          <a:prstGeom prst="rect">
            <a:avLst/>
          </a:prstGeom>
        </p:spPr>
      </p:pic>
      <p:pic>
        <p:nvPicPr>
          <p:cNvPr id="101" name="Content Placeholder 344">
            <a:extLst>
              <a:ext uri="{FF2B5EF4-FFF2-40B4-BE49-F238E27FC236}">
                <a16:creationId xmlns:a16="http://schemas.microsoft.com/office/drawing/2014/main" id="{57DA5E8F-80C4-44D9-9BD7-9E0E8094FF61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650" y="1463748"/>
            <a:ext cx="718597" cy="337516"/>
          </a:xfrm>
          <a:prstGeom prst="rect">
            <a:avLst/>
          </a:prstGeom>
        </p:spPr>
      </p:pic>
      <p:pic>
        <p:nvPicPr>
          <p:cNvPr id="102" name="Content Placeholder 348" descr="Text&#10;&#10;Description automatically generated">
            <a:extLst>
              <a:ext uri="{FF2B5EF4-FFF2-40B4-BE49-F238E27FC236}">
                <a16:creationId xmlns:a16="http://schemas.microsoft.com/office/drawing/2014/main" id="{6E6A9056-D38D-48FA-8515-B7F926A05DEC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219" y="4374929"/>
            <a:ext cx="692051" cy="219149"/>
          </a:xfrm>
          <a:prstGeom prst="rect">
            <a:avLst/>
          </a:prstGeom>
        </p:spPr>
      </p:pic>
      <p:pic>
        <p:nvPicPr>
          <p:cNvPr id="103" name="Content Placeholder 352">
            <a:extLst>
              <a:ext uri="{FF2B5EF4-FFF2-40B4-BE49-F238E27FC236}">
                <a16:creationId xmlns:a16="http://schemas.microsoft.com/office/drawing/2014/main" id="{D1C29DAC-F5E7-4DA3-B662-5450384A96E7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901" y="5409304"/>
            <a:ext cx="733344" cy="306121"/>
          </a:xfrm>
          <a:prstGeom prst="rect">
            <a:avLst/>
          </a:prstGeom>
        </p:spPr>
      </p:pic>
      <p:pic>
        <p:nvPicPr>
          <p:cNvPr id="104" name="Content Placeholder 356" descr="Logo&#10;&#10;Description automatically generated">
            <a:extLst>
              <a:ext uri="{FF2B5EF4-FFF2-40B4-BE49-F238E27FC236}">
                <a16:creationId xmlns:a16="http://schemas.microsoft.com/office/drawing/2014/main" id="{24CED43C-10E2-4B64-90B5-5FA35F34FA04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563" y="1927886"/>
            <a:ext cx="604998" cy="604998"/>
          </a:xfrm>
          <a:prstGeom prst="rect">
            <a:avLst/>
          </a:prstGeom>
        </p:spPr>
      </p:pic>
      <p:pic>
        <p:nvPicPr>
          <p:cNvPr id="105" name="Content Placeholder 360">
            <a:extLst>
              <a:ext uri="{FF2B5EF4-FFF2-40B4-BE49-F238E27FC236}">
                <a16:creationId xmlns:a16="http://schemas.microsoft.com/office/drawing/2014/main" id="{603417A4-7A53-4EB3-ADE0-5318019777AD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478" y="2110060"/>
            <a:ext cx="769547" cy="241125"/>
          </a:xfrm>
          <a:prstGeom prst="rect">
            <a:avLst/>
          </a:prstGeom>
        </p:spPr>
      </p:pic>
      <p:pic>
        <p:nvPicPr>
          <p:cNvPr id="106" name="Content Placeholder 364">
            <a:extLst>
              <a:ext uri="{FF2B5EF4-FFF2-40B4-BE49-F238E27FC236}">
                <a16:creationId xmlns:a16="http://schemas.microsoft.com/office/drawing/2014/main" id="{9D0B3570-4F7D-41D3-8F08-89C99D223813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809" y="4099590"/>
            <a:ext cx="705582" cy="472740"/>
          </a:xfrm>
          <a:prstGeom prst="rect">
            <a:avLst/>
          </a:prstGeom>
        </p:spPr>
      </p:pic>
      <p:pic>
        <p:nvPicPr>
          <p:cNvPr id="107" name="Content Placeholder 368">
            <a:extLst>
              <a:ext uri="{FF2B5EF4-FFF2-40B4-BE49-F238E27FC236}">
                <a16:creationId xmlns:a16="http://schemas.microsoft.com/office/drawing/2014/main" id="{CBC2E3E5-85F4-4484-8DFD-2ED948E3AE84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203" y="4253895"/>
            <a:ext cx="702900" cy="201498"/>
          </a:xfrm>
          <a:prstGeom prst="rect">
            <a:avLst/>
          </a:prstGeom>
        </p:spPr>
      </p:pic>
      <p:pic>
        <p:nvPicPr>
          <p:cNvPr id="108" name="Content Placeholder 372" descr="Logo&#10;&#10;Description automatically generated">
            <a:extLst>
              <a:ext uri="{FF2B5EF4-FFF2-40B4-BE49-F238E27FC236}">
                <a16:creationId xmlns:a16="http://schemas.microsoft.com/office/drawing/2014/main" id="{B0A19A74-A232-4DE7-9E3E-B4542EF9C4D8}"/>
              </a:ext>
            </a:extLst>
          </p:cNvPr>
          <p:cNvPicPr>
            <a:picLocks noChangeAspect="1"/>
          </p:cNvPicPr>
          <p:nvPr/>
        </p:nvPicPr>
        <p:blipFill rotWithShape="1"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55" t="26917" r="19520" b="28066"/>
          <a:stretch/>
        </p:blipFill>
        <p:spPr>
          <a:xfrm>
            <a:off x="1869335" y="5260350"/>
            <a:ext cx="761049" cy="564175"/>
          </a:xfrm>
          <a:prstGeom prst="rect">
            <a:avLst/>
          </a:prstGeom>
        </p:spPr>
      </p:pic>
      <p:pic>
        <p:nvPicPr>
          <p:cNvPr id="109" name="Content Placeholder 376" descr="Text&#10;&#10;Description automatically generated with medium confidence">
            <a:extLst>
              <a:ext uri="{FF2B5EF4-FFF2-40B4-BE49-F238E27FC236}">
                <a16:creationId xmlns:a16="http://schemas.microsoft.com/office/drawing/2014/main" id="{33A141B6-CB0E-4C44-BB7E-BA09938BCD1B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644" y="2175708"/>
            <a:ext cx="674977" cy="141745"/>
          </a:xfrm>
          <a:prstGeom prst="rect">
            <a:avLst/>
          </a:prstGeom>
        </p:spPr>
      </p:pic>
      <p:pic>
        <p:nvPicPr>
          <p:cNvPr id="110" name="Content Placeholder 380" descr="Logo&#10;&#10;Description automatically generated">
            <a:extLst>
              <a:ext uri="{FF2B5EF4-FFF2-40B4-BE49-F238E27FC236}">
                <a16:creationId xmlns:a16="http://schemas.microsoft.com/office/drawing/2014/main" id="{250E3FBF-51C9-4E4E-96E0-C5476DF9CD97}"/>
              </a:ext>
            </a:extLst>
          </p:cNvPr>
          <p:cNvPicPr>
            <a:picLocks noChangeAspect="1"/>
          </p:cNvPicPr>
          <p:nvPr/>
        </p:nvPicPr>
        <p:blipFill rotWithShape="1">
          <a:blip r:embed="rId9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469" y="952203"/>
            <a:ext cx="718985" cy="102328"/>
          </a:xfrm>
          <a:prstGeom prst="rect">
            <a:avLst/>
          </a:prstGeom>
        </p:spPr>
      </p:pic>
      <p:pic>
        <p:nvPicPr>
          <p:cNvPr id="111" name="Content Placeholder 384">
            <a:extLst>
              <a:ext uri="{FF2B5EF4-FFF2-40B4-BE49-F238E27FC236}">
                <a16:creationId xmlns:a16="http://schemas.microsoft.com/office/drawing/2014/main" id="{F1DDA595-E384-4CA5-BF9D-D41789170B00}"/>
              </a:ext>
            </a:extLst>
          </p:cNvPr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233" y="4183789"/>
            <a:ext cx="642033" cy="128407"/>
          </a:xfrm>
          <a:prstGeom prst="rect">
            <a:avLst/>
          </a:prstGeom>
        </p:spPr>
      </p:pic>
      <p:pic>
        <p:nvPicPr>
          <p:cNvPr id="112" name="Content Placeholder 388">
            <a:extLst>
              <a:ext uri="{FF2B5EF4-FFF2-40B4-BE49-F238E27FC236}">
                <a16:creationId xmlns:a16="http://schemas.microsoft.com/office/drawing/2014/main" id="{8E359291-F171-4D8A-A101-7D4456821AE6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321" y="885728"/>
            <a:ext cx="680691" cy="249587"/>
          </a:xfrm>
          <a:prstGeom prst="rect">
            <a:avLst/>
          </a:prstGeom>
        </p:spPr>
      </p:pic>
      <p:pic>
        <p:nvPicPr>
          <p:cNvPr id="113" name="Content Placeholder 392">
            <a:extLst>
              <a:ext uri="{FF2B5EF4-FFF2-40B4-BE49-F238E27FC236}">
                <a16:creationId xmlns:a16="http://schemas.microsoft.com/office/drawing/2014/main" id="{73AE6EA8-84E8-49BF-B25F-AF050F29C14F}"/>
              </a:ext>
            </a:extLst>
          </p:cNvPr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816" y="2654854"/>
            <a:ext cx="705387" cy="260993"/>
          </a:xfrm>
          <a:prstGeom prst="rect">
            <a:avLst/>
          </a:prstGeom>
        </p:spPr>
      </p:pic>
      <p:pic>
        <p:nvPicPr>
          <p:cNvPr id="114" name="Content Placeholder 396" descr="Logo&#10;&#10;Description automatically generated with medium confidence">
            <a:extLst>
              <a:ext uri="{FF2B5EF4-FFF2-40B4-BE49-F238E27FC236}">
                <a16:creationId xmlns:a16="http://schemas.microsoft.com/office/drawing/2014/main" id="{EC0E176E-D0AE-44ED-A9EC-E763AA140082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18" y="4217648"/>
            <a:ext cx="696124" cy="225080"/>
          </a:xfrm>
          <a:prstGeom prst="rect">
            <a:avLst/>
          </a:prstGeom>
        </p:spPr>
      </p:pic>
      <p:pic>
        <p:nvPicPr>
          <p:cNvPr id="115" name="Content Placeholder 400" descr="A picture containing logo&#10;&#10;Description automatically generated">
            <a:extLst>
              <a:ext uri="{FF2B5EF4-FFF2-40B4-BE49-F238E27FC236}">
                <a16:creationId xmlns:a16="http://schemas.microsoft.com/office/drawing/2014/main" id="{9519722A-7106-47C3-9DCC-816BB9F7527D}"/>
              </a:ext>
            </a:extLst>
          </p:cNvPr>
          <p:cNvPicPr>
            <a:picLocks noChangeAspect="1"/>
          </p:cNvPicPr>
          <p:nvPr/>
        </p:nvPicPr>
        <p:blipFill rotWithShape="1"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073" y="2603693"/>
            <a:ext cx="642033" cy="231222"/>
          </a:xfrm>
          <a:prstGeom prst="rect">
            <a:avLst/>
          </a:prstGeom>
        </p:spPr>
      </p:pic>
      <p:pic>
        <p:nvPicPr>
          <p:cNvPr id="116" name="Content Placeholder 404" descr="Logo, company name&#10;&#10;Description automatically generated">
            <a:extLst>
              <a:ext uri="{FF2B5EF4-FFF2-40B4-BE49-F238E27FC236}">
                <a16:creationId xmlns:a16="http://schemas.microsoft.com/office/drawing/2014/main" id="{772A9133-9A1E-463F-95F4-A49BB1499E09}"/>
              </a:ext>
            </a:extLst>
          </p:cNvPr>
          <p:cNvPicPr>
            <a:picLocks noChangeAspect="1"/>
          </p:cNvPicPr>
          <p:nvPr/>
        </p:nvPicPr>
        <p:blipFill rotWithShape="1">
          <a:blip r:embed="rId10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3323" y="5877036"/>
            <a:ext cx="555143" cy="552447"/>
          </a:xfrm>
          <a:prstGeom prst="rect">
            <a:avLst/>
          </a:prstGeom>
        </p:spPr>
      </p:pic>
      <p:pic>
        <p:nvPicPr>
          <p:cNvPr id="117" name="Content Placeholder 408" descr="Logo, company name&#10;&#10;Description automatically generated">
            <a:extLst>
              <a:ext uri="{FF2B5EF4-FFF2-40B4-BE49-F238E27FC236}">
                <a16:creationId xmlns:a16="http://schemas.microsoft.com/office/drawing/2014/main" id="{A139DA35-FDAC-4E78-80E0-204A886E3BDC}"/>
              </a:ext>
            </a:extLst>
          </p:cNvPr>
          <p:cNvPicPr>
            <a:picLocks noChangeAspect="1"/>
          </p:cNvPicPr>
          <p:nvPr/>
        </p:nvPicPr>
        <p:blipFill rotWithShape="1">
          <a:blip r:embed="rId10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8972" y="1323763"/>
            <a:ext cx="733001" cy="557456"/>
          </a:xfrm>
          <a:prstGeom prst="rect">
            <a:avLst/>
          </a:prstGeom>
        </p:spPr>
      </p:pic>
      <p:pic>
        <p:nvPicPr>
          <p:cNvPr id="119" name="Picture 118" descr="Logo, company name&#10;&#10;Description automatically generated">
            <a:extLst>
              <a:ext uri="{FF2B5EF4-FFF2-40B4-BE49-F238E27FC236}">
                <a16:creationId xmlns:a16="http://schemas.microsoft.com/office/drawing/2014/main" id="{F67F3515-F33A-4BC8-A583-80B356C7E647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880" y="5944906"/>
            <a:ext cx="685126" cy="447318"/>
          </a:xfrm>
          <a:prstGeom prst="rect">
            <a:avLst/>
          </a:prstGeom>
        </p:spPr>
      </p:pic>
      <p:pic>
        <p:nvPicPr>
          <p:cNvPr id="120" name="Picture 119" descr="Logo, company name&#10;&#10;Description automatically generated">
            <a:extLst>
              <a:ext uri="{FF2B5EF4-FFF2-40B4-BE49-F238E27FC236}">
                <a16:creationId xmlns:a16="http://schemas.microsoft.com/office/drawing/2014/main" id="{C654BFD8-5770-49F9-899F-9FFA09D6C7DB}"/>
              </a:ext>
            </a:extLst>
          </p:cNvPr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3" y="1437190"/>
            <a:ext cx="678455" cy="368910"/>
          </a:xfrm>
          <a:prstGeom prst="rect">
            <a:avLst/>
          </a:prstGeom>
        </p:spPr>
      </p:pic>
      <p:pic>
        <p:nvPicPr>
          <p:cNvPr id="121" name="Picture 120" descr="Text, whiteboard&#10;&#10;Description automatically generated">
            <a:extLst>
              <a:ext uri="{FF2B5EF4-FFF2-40B4-BE49-F238E27FC236}">
                <a16:creationId xmlns:a16="http://schemas.microsoft.com/office/drawing/2014/main" id="{8C370045-D6A3-4F5B-B3BD-B1A86AE3CFFA}"/>
              </a:ext>
            </a:extLst>
          </p:cNvPr>
          <p:cNvPicPr>
            <a:picLocks noChangeAspect="1"/>
          </p:cNvPicPr>
          <p:nvPr/>
        </p:nvPicPr>
        <p:blipFill rotWithShape="1">
          <a:blip r:embed="rId10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49" b="14953"/>
          <a:stretch/>
        </p:blipFill>
        <p:spPr>
          <a:xfrm>
            <a:off x="4228477" y="168165"/>
            <a:ext cx="693466" cy="487495"/>
          </a:xfrm>
          <a:prstGeom prst="rect">
            <a:avLst/>
          </a:prstGeom>
        </p:spPr>
      </p:pic>
      <p:pic>
        <p:nvPicPr>
          <p:cNvPr id="122" name="Picture 2" descr="Technical education | Festo USA">
            <a:extLst>
              <a:ext uri="{FF2B5EF4-FFF2-40B4-BE49-F238E27FC236}">
                <a16:creationId xmlns:a16="http://schemas.microsoft.com/office/drawing/2014/main" id="{F2AA10EB-D6A7-4956-B299-3156FB8D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8086" y="364929"/>
            <a:ext cx="659952" cy="1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 descr="Logo&#10;&#10;Description automatically generated with medium confidence">
            <a:extLst>
              <a:ext uri="{FF2B5EF4-FFF2-40B4-BE49-F238E27FC236}">
                <a16:creationId xmlns:a16="http://schemas.microsoft.com/office/drawing/2014/main" id="{8536BF18-6DBA-4D34-8B15-BE3762A52EB2}"/>
              </a:ext>
            </a:extLst>
          </p:cNvPr>
          <p:cNvPicPr>
            <a:picLocks noChangeAspect="1"/>
          </p:cNvPicPr>
          <p:nvPr/>
        </p:nvPicPr>
        <p:blipFill rotWithShape="1">
          <a:blip r:embed="rId10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775" y="890954"/>
            <a:ext cx="748570" cy="244361"/>
          </a:xfrm>
          <a:prstGeom prst="rect">
            <a:avLst/>
          </a:prstGeom>
        </p:spPr>
      </p:pic>
      <p:pic>
        <p:nvPicPr>
          <p:cNvPr id="124" name="Picture 123" descr="Logo&#10;&#10;Description automatically generated">
            <a:extLst>
              <a:ext uri="{FF2B5EF4-FFF2-40B4-BE49-F238E27FC236}">
                <a16:creationId xmlns:a16="http://schemas.microsoft.com/office/drawing/2014/main" id="{BCA600CB-6CB1-4DB6-BC24-604D8664BA9F}"/>
              </a:ext>
            </a:extLst>
          </p:cNvPr>
          <p:cNvPicPr>
            <a:picLocks noChangeAspect="1"/>
          </p:cNvPicPr>
          <p:nvPr/>
        </p:nvPicPr>
        <p:blipFill rotWithShape="1">
          <a:blip r:embed="rId10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507" y="2451252"/>
            <a:ext cx="571532" cy="520211"/>
          </a:xfrm>
          <a:prstGeom prst="rect">
            <a:avLst/>
          </a:prstGeom>
        </p:spPr>
      </p:pic>
      <p:pic>
        <p:nvPicPr>
          <p:cNvPr id="125" name="Picture 124" descr="A close up of a label&#10;&#10;Description automatically generated with low confidence">
            <a:extLst>
              <a:ext uri="{FF2B5EF4-FFF2-40B4-BE49-F238E27FC236}">
                <a16:creationId xmlns:a16="http://schemas.microsoft.com/office/drawing/2014/main" id="{8095414D-26AB-449A-AA57-E499B824B521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358" y="5387959"/>
            <a:ext cx="695364" cy="37100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6900BDFE-6F84-4FA2-955E-A560E8028CE0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2577621" y="5865338"/>
            <a:ext cx="760839" cy="195771"/>
          </a:xfrm>
          <a:prstGeom prst="rect">
            <a:avLst/>
          </a:prstGeom>
        </p:spPr>
      </p:pic>
      <p:pic>
        <p:nvPicPr>
          <p:cNvPr id="127" name="Picture 126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6ACCFB82-36EC-4846-BE17-1ED7F21CAE5F}"/>
              </a:ext>
            </a:extLst>
          </p:cNvPr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52" y="6050705"/>
            <a:ext cx="1133802" cy="378776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BCBBE037-E55A-4AA8-BD28-E934F154477A}"/>
              </a:ext>
            </a:extLst>
          </p:cNvPr>
          <p:cNvPicPr>
            <a:picLocks noChangeAspect="1"/>
          </p:cNvPicPr>
          <p:nvPr/>
        </p:nvPicPr>
        <p:blipFill rotWithShape="1">
          <a:blip r:embed="rId1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341" y="1331297"/>
            <a:ext cx="611712" cy="5439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9EB0D98-0F66-4FDB-A629-8A06BF31E7DF}"/>
              </a:ext>
            </a:extLst>
          </p:cNvPr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707" y="5341522"/>
            <a:ext cx="666870" cy="500153"/>
          </a:xfrm>
          <a:prstGeom prst="rect">
            <a:avLst/>
          </a:prstGeom>
        </p:spPr>
      </p:pic>
      <p:pic>
        <p:nvPicPr>
          <p:cNvPr id="130" name="Picture 129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44B1C5AD-0B3C-409A-8B6E-19E1517A5036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145" y="2488661"/>
            <a:ext cx="561177" cy="561177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4DE7A7A4-8440-4B7F-A9FE-CE4C83D0E693}"/>
              </a:ext>
            </a:extLst>
          </p:cNvPr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074" y="4679146"/>
            <a:ext cx="545152" cy="545152"/>
          </a:xfrm>
          <a:prstGeom prst="rect">
            <a:avLst/>
          </a:prstGeom>
        </p:spPr>
      </p:pic>
      <p:pic>
        <p:nvPicPr>
          <p:cNvPr id="132" name="Picture 4" descr="Nutrition Bar Confectioners Virtual HR - Home | Facebook">
            <a:extLst>
              <a:ext uri="{FF2B5EF4-FFF2-40B4-BE49-F238E27FC236}">
                <a16:creationId xmlns:a16="http://schemas.microsoft.com/office/drawing/2014/main" id="{09962A83-9EC8-439D-878A-5759FB0AA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3" t="27984" r="3670" b="17562"/>
          <a:stretch/>
        </p:blipFill>
        <p:spPr bwMode="auto">
          <a:xfrm>
            <a:off x="11238123" y="4897058"/>
            <a:ext cx="636693" cy="1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 descr="Logo, company name&#10;&#10;Description automatically generated">
            <a:extLst>
              <a:ext uri="{FF2B5EF4-FFF2-40B4-BE49-F238E27FC236}">
                <a16:creationId xmlns:a16="http://schemas.microsoft.com/office/drawing/2014/main" id="{D3DB890E-9942-4FFA-B5D2-6ED686D86CEA}"/>
              </a:ext>
            </a:extLst>
          </p:cNvPr>
          <p:cNvPicPr>
            <a:picLocks noChangeAspect="1"/>
          </p:cNvPicPr>
          <p:nvPr/>
        </p:nvPicPr>
        <p:blipFill rotWithShape="1">
          <a:blip r:embed="rId1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0456" y="4639271"/>
            <a:ext cx="638952" cy="544059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0F323083-1684-4A38-95D6-7084C4655B45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5016906" y="2132792"/>
            <a:ext cx="627227" cy="259254"/>
          </a:xfrm>
          <a:prstGeom prst="rect">
            <a:avLst/>
          </a:prstGeom>
        </p:spPr>
      </p:pic>
      <p:pic>
        <p:nvPicPr>
          <p:cNvPr id="135" name="Picture 13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B6FB59-53C2-4D0C-84AD-6DFF008C5BE7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216" y="6050705"/>
            <a:ext cx="714560" cy="311096"/>
          </a:xfrm>
          <a:prstGeom prst="rect">
            <a:avLst/>
          </a:prstGeom>
        </p:spPr>
      </p:pic>
      <p:pic>
        <p:nvPicPr>
          <p:cNvPr id="136" name="Picture 135" descr="Logo&#10;&#10;Description automatically generated with medium confidence">
            <a:extLst>
              <a:ext uri="{FF2B5EF4-FFF2-40B4-BE49-F238E27FC236}">
                <a16:creationId xmlns:a16="http://schemas.microsoft.com/office/drawing/2014/main" id="{DBA41463-1D35-4B11-A9C7-806348230B26}"/>
              </a:ext>
            </a:extLst>
          </p:cNvPr>
          <p:cNvPicPr>
            <a:picLocks noChangeAspect="1"/>
          </p:cNvPicPr>
          <p:nvPr/>
        </p:nvPicPr>
        <p:blipFill rotWithShape="1">
          <a:blip r:embed="rId1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2171" y="896587"/>
            <a:ext cx="696811" cy="193715"/>
          </a:xfrm>
          <a:prstGeom prst="rect">
            <a:avLst/>
          </a:prstGeom>
        </p:spPr>
      </p:pic>
      <p:pic>
        <p:nvPicPr>
          <p:cNvPr id="137" name="Picture 136" descr="Text&#10;&#10;Description automatically generated">
            <a:extLst>
              <a:ext uri="{FF2B5EF4-FFF2-40B4-BE49-F238E27FC236}">
                <a16:creationId xmlns:a16="http://schemas.microsoft.com/office/drawing/2014/main" id="{F936984F-73EF-4B74-81B1-593625253A54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74" y="1575734"/>
            <a:ext cx="681047" cy="1249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139" name="Picture 13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41F7D3-9248-4F1A-BF8D-D2E6407008F6}"/>
              </a:ext>
            </a:extLst>
          </p:cNvPr>
          <p:cNvPicPr>
            <a:picLocks noChangeAspect="1"/>
          </p:cNvPicPr>
          <p:nvPr/>
        </p:nvPicPr>
        <p:blipFill rotWithShape="1">
          <a:blip r:embed="rId1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085" y="4232157"/>
            <a:ext cx="562903" cy="262408"/>
          </a:xfrm>
          <a:prstGeom prst="rect">
            <a:avLst/>
          </a:prstGeom>
        </p:spPr>
      </p:pic>
      <p:pic>
        <p:nvPicPr>
          <p:cNvPr id="140" name="Picture 139" descr="A picture containing logo&#10;&#10;Description automatically generated">
            <a:extLst>
              <a:ext uri="{FF2B5EF4-FFF2-40B4-BE49-F238E27FC236}">
                <a16:creationId xmlns:a16="http://schemas.microsoft.com/office/drawing/2014/main" id="{967E4C9F-E2C4-4612-8597-CFA3A35325F3}"/>
              </a:ext>
            </a:extLst>
          </p:cNvPr>
          <p:cNvPicPr>
            <a:picLocks noChangeAspect="1"/>
          </p:cNvPicPr>
          <p:nvPr/>
        </p:nvPicPr>
        <p:blipFill rotWithShape="1">
          <a:blip r:embed="rId1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254" y="1570587"/>
            <a:ext cx="692715" cy="13983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88E2236-FBEB-4687-82D8-F91C22AF4BD9}"/>
              </a:ext>
            </a:extLst>
          </p:cNvPr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457" y="3829515"/>
            <a:ext cx="547776" cy="499052"/>
          </a:xfrm>
          <a:prstGeom prst="rect">
            <a:avLst/>
          </a:prstGeom>
        </p:spPr>
      </p:pic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20960035-A37D-44FC-8236-67A0D53D0CCA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611" y="3351042"/>
            <a:ext cx="547776" cy="547776"/>
          </a:xfrm>
          <a:prstGeom prst="rect">
            <a:avLst/>
          </a:prstGeom>
        </p:spPr>
      </p:pic>
      <p:pic>
        <p:nvPicPr>
          <p:cNvPr id="143" name="Picture 142" descr="Logo, company name&#10;&#10;Description automatically generated">
            <a:extLst>
              <a:ext uri="{FF2B5EF4-FFF2-40B4-BE49-F238E27FC236}">
                <a16:creationId xmlns:a16="http://schemas.microsoft.com/office/drawing/2014/main" id="{15AD2AAA-B72B-4964-9B9C-8DFBE347935A}"/>
              </a:ext>
            </a:extLst>
          </p:cNvPr>
          <p:cNvPicPr>
            <a:picLocks noChangeAspect="1"/>
          </p:cNvPicPr>
          <p:nvPr/>
        </p:nvPicPr>
        <p:blipFill rotWithShape="1">
          <a:blip r:embed="rId1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731" y="337450"/>
            <a:ext cx="704959" cy="163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D5622-989B-4939-BDFA-4B4BFE233C44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24" y="1570589"/>
            <a:ext cx="733331" cy="98633"/>
          </a:xfrm>
          <a:prstGeom prst="rect">
            <a:avLst/>
          </a:prstGeom>
        </p:spPr>
      </p:pic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630AB31-89A0-4853-AB61-1DDEDC992D4D}"/>
              </a:ext>
            </a:extLst>
          </p:cNvPr>
          <p:cNvPicPr>
            <a:picLocks noChangeAspect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85" y="2606060"/>
            <a:ext cx="487420" cy="494067"/>
          </a:xfrm>
          <a:prstGeom prst="rect">
            <a:avLst/>
          </a:prstGeom>
        </p:spPr>
      </p:pic>
      <p:pic>
        <p:nvPicPr>
          <p:cNvPr id="11" name="Picture 10" descr="A picture containing arrow&#10;&#10;Description automatically generated">
            <a:extLst>
              <a:ext uri="{FF2B5EF4-FFF2-40B4-BE49-F238E27FC236}">
                <a16:creationId xmlns:a16="http://schemas.microsoft.com/office/drawing/2014/main" id="{BF759D83-21A9-4C56-A774-3D86119658A5}"/>
              </a:ext>
            </a:extLst>
          </p:cNvPr>
          <p:cNvPicPr>
            <a:picLocks noChangeAspect="1"/>
          </p:cNvPicPr>
          <p:nvPr/>
        </p:nvPicPr>
        <p:blipFill rotWithShape="1">
          <a:blip r:embed="rId1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858" b="32326"/>
          <a:stretch/>
        </p:blipFill>
        <p:spPr>
          <a:xfrm>
            <a:off x="353597" y="4809960"/>
            <a:ext cx="702510" cy="24458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5C17E45-B9E4-46C6-9E96-C8B011238108}"/>
              </a:ext>
            </a:extLst>
          </p:cNvPr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06" y="2030734"/>
            <a:ext cx="760972" cy="380486"/>
          </a:xfrm>
          <a:prstGeom prst="rect">
            <a:avLst/>
          </a:prstGeom>
        </p:spPr>
      </p:pic>
      <p:pic>
        <p:nvPicPr>
          <p:cNvPr id="138" name="Picture 137" descr="Logo&#10;&#10;Description automatically generated">
            <a:extLst>
              <a:ext uri="{FF2B5EF4-FFF2-40B4-BE49-F238E27FC236}">
                <a16:creationId xmlns:a16="http://schemas.microsoft.com/office/drawing/2014/main" id="{3B7FA3D0-5FA1-4F41-BB04-FFBDEC94159C}"/>
              </a:ext>
            </a:extLst>
          </p:cNvPr>
          <p:cNvPicPr>
            <a:picLocks noChangeAspect="1"/>
          </p:cNvPicPr>
          <p:nvPr/>
        </p:nvPicPr>
        <p:blipFill rotWithShape="1">
          <a:blip r:embed="rId1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5866" y="4103355"/>
            <a:ext cx="651689" cy="487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04DDA-4589-4DC4-B092-359156BBC698}"/>
              </a:ext>
            </a:extLst>
          </p:cNvPr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646" y="945745"/>
            <a:ext cx="692882" cy="2004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7900456-3458-468D-B0BC-822CD3E56547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235" y="4217648"/>
            <a:ext cx="661888" cy="32066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60707C5-82F4-480E-A6B6-164A046E597A}"/>
              </a:ext>
            </a:extLst>
          </p:cNvPr>
          <p:cNvPicPr>
            <a:picLocks noChangeAspect="1"/>
          </p:cNvPicPr>
          <p:nvPr/>
        </p:nvPicPr>
        <p:blipFill rotWithShape="1">
          <a:blip r:embed="rId1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799" y="2548133"/>
            <a:ext cx="530114" cy="401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8CFA55-475B-4C6B-BD99-47730B277310}"/>
              </a:ext>
            </a:extLst>
          </p:cNvPr>
          <p:cNvPicPr>
            <a:picLocks noChangeAspect="1"/>
          </p:cNvPicPr>
          <p:nvPr/>
        </p:nvPicPr>
        <p:blipFill rotWithShape="1">
          <a:blip r:embed="rId1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6212" y="5408025"/>
            <a:ext cx="651689" cy="272733"/>
          </a:xfrm>
          <a:prstGeom prst="rect">
            <a:avLst/>
          </a:prstGeom>
        </p:spPr>
      </p:pic>
      <p:pic>
        <p:nvPicPr>
          <p:cNvPr id="144" name="Picture 143" descr="Text&#10;&#10;Description automatically generated">
            <a:extLst>
              <a:ext uri="{FF2B5EF4-FFF2-40B4-BE49-F238E27FC236}">
                <a16:creationId xmlns:a16="http://schemas.microsoft.com/office/drawing/2014/main" id="{24C96DE1-C000-4CBF-84BB-0415C13DE5FE}"/>
              </a:ext>
            </a:extLst>
          </p:cNvPr>
          <p:cNvPicPr>
            <a:picLocks noChangeAspect="1"/>
          </p:cNvPicPr>
          <p:nvPr/>
        </p:nvPicPr>
        <p:blipFill rotWithShape="1">
          <a:blip r:embed="rId1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8876" y="3165941"/>
            <a:ext cx="675249" cy="38304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ADA7D893-A20C-45D5-A066-AD9CBDC71F1A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630" y="234233"/>
            <a:ext cx="576071" cy="33547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45A86C-B0EC-4CAD-AA0F-4189D36E9D68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72" y="2097847"/>
            <a:ext cx="801150" cy="2884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C9A89E-0ECE-2FEA-7CA5-67FA313F7C15}"/>
              </a:ext>
            </a:extLst>
          </p:cNvPr>
          <p:cNvSpPr txBox="1">
            <a:spLocks/>
          </p:cNvSpPr>
          <p:nvPr/>
        </p:nvSpPr>
        <p:spPr>
          <a:xfrm>
            <a:off x="838200" y="3180450"/>
            <a:ext cx="10515600" cy="48585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 ecosystem of ~180 Collaborating Members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29B7-A013-6CDD-DA87-47B7A2E94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8575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8575A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1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495DB7DF-BF91-961A-D9D4-5757D353C812}"/>
              </a:ext>
            </a:extLst>
          </p:cNvPr>
          <p:cNvSpPr/>
          <p:nvPr/>
        </p:nvSpPr>
        <p:spPr>
          <a:xfrm>
            <a:off x="3083792" y="4306327"/>
            <a:ext cx="1098000" cy="1098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144349" dist="88766" dir="5400000" algn="ctr" rotWithShape="0">
              <a:srgbClr val="000000">
                <a:alpha val="2822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4C2E9CA-EA06-2625-E44C-4DA024210110}"/>
              </a:ext>
            </a:extLst>
          </p:cNvPr>
          <p:cNvSpPr/>
          <p:nvPr/>
        </p:nvSpPr>
        <p:spPr>
          <a:xfrm>
            <a:off x="5549406" y="4306327"/>
            <a:ext cx="1098000" cy="1098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144349" dist="88766" dir="5400000" algn="ctr" rotWithShape="0">
              <a:srgbClr val="000000">
                <a:alpha val="2822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97DAC8-8BBC-0A53-D47B-0FB72AF47D7A}"/>
              </a:ext>
            </a:extLst>
          </p:cNvPr>
          <p:cNvSpPr/>
          <p:nvPr/>
        </p:nvSpPr>
        <p:spPr>
          <a:xfrm>
            <a:off x="7840114" y="4306327"/>
            <a:ext cx="1098000" cy="1098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144349" dist="88766" dir="5400000" algn="ctr" rotWithShape="0">
              <a:srgbClr val="000000">
                <a:alpha val="2822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8CB2843-EBFC-42F2-97E3-DC6A4CC16073}"/>
              </a:ext>
            </a:extLst>
          </p:cNvPr>
          <p:cNvSpPr/>
          <p:nvPr/>
        </p:nvSpPr>
        <p:spPr>
          <a:xfrm>
            <a:off x="10289400" y="4306327"/>
            <a:ext cx="1098000" cy="1098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144349" dist="88766" dir="5400000" algn="ctr" rotWithShape="0">
              <a:srgbClr val="000000">
                <a:alpha val="2822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6AA06694-7E68-4B19-B94C-62586938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Excellence in Execution Strategy &amp; Aligning with Our Metrics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F9C2EA-7AA1-4E49-8233-DD8772A4968B}"/>
              </a:ext>
            </a:extLst>
          </p:cNvPr>
          <p:cNvSpPr txBox="1"/>
          <p:nvPr/>
        </p:nvSpPr>
        <p:spPr>
          <a:xfrm>
            <a:off x="140321" y="6367051"/>
            <a:ext cx="338265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*ASCPM = Advanced Sensors, Controls, Platform &amp; Modelling for Manufacturing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59D692-5837-4C77-85D6-6130528F78AA}"/>
              </a:ext>
            </a:extLst>
          </p:cNvPr>
          <p:cNvSpPr txBox="1"/>
          <p:nvPr/>
        </p:nvSpPr>
        <p:spPr>
          <a:xfrm>
            <a:off x="157865" y="918194"/>
            <a:ext cx="12034135" cy="1446550"/>
          </a:xfrm>
          <a:prstGeom prst="rect">
            <a:avLst/>
          </a:prstGeom>
          <a:noFill/>
        </p:spPr>
        <p:txBody>
          <a:bodyPr wrap="square" numCol="2" spcCol="457200">
            <a:spAutoFit/>
          </a:bodyPr>
          <a:lstStyle/>
          <a:p>
            <a:pPr marL="292100" marR="0" lvl="0" indent="-2762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❶ </a:t>
            </a:r>
            <a:r>
              <a:rPr lang="en-US" sz="1200">
                <a:solidFill>
                  <a:srgbClr val="323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15% improvement in energy efficiency in first-of-a-kind demonstrations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manufacturing plants or of major processes within 5 years</a:t>
            </a:r>
          </a:p>
          <a:p>
            <a:pPr marL="292100" marR="0" lvl="0" indent="-2762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❷ </a:t>
            </a:r>
            <a:r>
              <a:rPr lang="en-US" sz="1200">
                <a:solidFill>
                  <a:srgbClr val="323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50% reduction in cost and time to deploy SM in existing processes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within 5 years</a:t>
            </a:r>
          </a:p>
          <a:p>
            <a:pPr marL="292100" marR="0" lvl="0" indent="-2762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❸ Significant industry adoption of SM technology within 5 years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236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0" indent="-2762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❹ 	Sustainable portfolio of business, technology, research and development, and workforce development activities that directly replaces initial Federal funding within 6 years</a:t>
            </a:r>
          </a:p>
          <a:p>
            <a:pPr marL="292100" marR="0" lvl="0" indent="-2762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❺ 	50% improvement in energy productivity within 10 years </a:t>
            </a:r>
          </a:p>
          <a:p>
            <a:pPr marL="292100" indent="-276225">
              <a:spcAft>
                <a:spcPts val="600"/>
              </a:spcAft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❻ 	SM Workforce Capacity in the US will be Increased – 2X by 2020 &amp; 5X by 2030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BF8D2AA-1281-A850-0981-63996C846D33}"/>
              </a:ext>
            </a:extLst>
          </p:cNvPr>
          <p:cNvSpPr/>
          <p:nvPr/>
        </p:nvSpPr>
        <p:spPr>
          <a:xfrm>
            <a:off x="601849" y="4306327"/>
            <a:ext cx="1098000" cy="1098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  <a:effectLst>
            <a:outerShdw blurRad="144349" dist="88766" dir="5400000" algn="ctr" rotWithShape="0">
              <a:srgbClr val="000000">
                <a:alpha val="2822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 descr="Robot">
            <a:extLst>
              <a:ext uri="{FF2B5EF4-FFF2-40B4-BE49-F238E27FC236}">
                <a16:creationId xmlns:a16="http://schemas.microsoft.com/office/drawing/2014/main" id="{B16F7AFA-630E-BE5E-341F-3D02632AA679}"/>
              </a:ext>
            </a:extLst>
          </p:cNvPr>
          <p:cNvSpPr/>
          <p:nvPr/>
        </p:nvSpPr>
        <p:spPr>
          <a:xfrm>
            <a:off x="835849" y="4540327"/>
            <a:ext cx="630000" cy="630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95DCF-6623-854E-D625-CDF9CBCDB212}"/>
              </a:ext>
            </a:extLst>
          </p:cNvPr>
          <p:cNvSpPr txBox="1"/>
          <p:nvPr/>
        </p:nvSpPr>
        <p:spPr>
          <a:xfrm>
            <a:off x="269498" y="3642408"/>
            <a:ext cx="1828800" cy="1384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Enabling R&amp;D Projects</a:t>
            </a: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61C0EE-FBA1-1D5F-62D9-3C9B94050330}"/>
              </a:ext>
            </a:extLst>
          </p:cNvPr>
          <p:cNvSpPr txBox="1"/>
          <p:nvPr/>
        </p:nvSpPr>
        <p:spPr>
          <a:xfrm>
            <a:off x="223778" y="5468145"/>
            <a:ext cx="1920240" cy="6563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 technology gaps: sensors, AI/ML, controls, modeling, 5G…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7E6A35-2D92-AD77-87CB-15A49CE1AE3C}"/>
              </a:ext>
            </a:extLst>
          </p:cNvPr>
          <p:cNvSpPr/>
          <p:nvPr/>
        </p:nvSpPr>
        <p:spPr>
          <a:xfrm>
            <a:off x="141774" y="3004966"/>
            <a:ext cx="2084249" cy="335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Rectangle 51" descr="Gears">
            <a:extLst>
              <a:ext uri="{FF2B5EF4-FFF2-40B4-BE49-F238E27FC236}">
                <a16:creationId xmlns:a16="http://schemas.microsoft.com/office/drawing/2014/main" id="{1EF4B7CE-960C-FD0E-C66B-AA4D03797D32}"/>
              </a:ext>
            </a:extLst>
          </p:cNvPr>
          <p:cNvSpPr/>
          <p:nvPr/>
        </p:nvSpPr>
        <p:spPr>
          <a:xfrm>
            <a:off x="3301817" y="4540327"/>
            <a:ext cx="630000" cy="630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9690DD-AA98-29FF-0540-746B2161C428}"/>
              </a:ext>
            </a:extLst>
          </p:cNvPr>
          <p:cNvSpPr txBox="1"/>
          <p:nvPr/>
        </p:nvSpPr>
        <p:spPr>
          <a:xfrm>
            <a:off x="2588991" y="3642408"/>
            <a:ext cx="2084249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Platform &amp; </a:t>
            </a:r>
            <a:b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Capability Projects</a:t>
            </a: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FFFF00"/>
              </a:solidFill>
              <a:effectLst>
                <a:glow rad="88900">
                  <a:srgbClr val="32363F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75F719-813F-7604-2109-2CA14A046DDB}"/>
              </a:ext>
            </a:extLst>
          </p:cNvPr>
          <p:cNvSpPr txBox="1"/>
          <p:nvPr/>
        </p:nvSpPr>
        <p:spPr>
          <a:xfrm>
            <a:off x="2588991" y="5468145"/>
            <a:ext cx="2084249" cy="848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 core technologies: Innovation Platform, Profile Designer, Marketplace and tools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971702-DFD7-920C-3D60-5E4A77A0239B}"/>
              </a:ext>
            </a:extLst>
          </p:cNvPr>
          <p:cNvSpPr/>
          <p:nvPr/>
        </p:nvSpPr>
        <p:spPr>
          <a:xfrm>
            <a:off x="2588991" y="3004966"/>
            <a:ext cx="2084249" cy="335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Rectangle 57" descr="Books">
            <a:extLst>
              <a:ext uri="{FF2B5EF4-FFF2-40B4-BE49-F238E27FC236}">
                <a16:creationId xmlns:a16="http://schemas.microsoft.com/office/drawing/2014/main" id="{03623BD8-7104-4C59-239D-68D466A54456}"/>
              </a:ext>
            </a:extLst>
          </p:cNvPr>
          <p:cNvSpPr/>
          <p:nvPr/>
        </p:nvSpPr>
        <p:spPr>
          <a:xfrm>
            <a:off x="5766540" y="4540327"/>
            <a:ext cx="630000" cy="630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60398-3CC5-1B87-22E3-9582598F775C}"/>
              </a:ext>
            </a:extLst>
          </p:cNvPr>
          <p:cNvSpPr txBox="1"/>
          <p:nvPr/>
        </p:nvSpPr>
        <p:spPr>
          <a:xfrm>
            <a:off x="5036207" y="3642408"/>
            <a:ext cx="2084248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 &amp; Workforce Development</a:t>
            </a:r>
            <a:endParaRPr lang="en-US" sz="1000" cap="all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E4C6C3-D22E-556C-CACC-B7B6BCDCEC9C}"/>
              </a:ext>
            </a:extLst>
          </p:cNvPr>
          <p:cNvSpPr txBox="1"/>
          <p:nvPr/>
        </p:nvSpPr>
        <p:spPr>
          <a:xfrm>
            <a:off x="5118211" y="5468145"/>
            <a:ext cx="1920240" cy="861774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 SM education content: train, equip &amp; certify SM practitioners, citizen technologists…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ABA777A-A44E-2146-B88A-19FDAC7FF811}"/>
              </a:ext>
            </a:extLst>
          </p:cNvPr>
          <p:cNvSpPr/>
          <p:nvPr/>
        </p:nvSpPr>
        <p:spPr>
          <a:xfrm>
            <a:off x="5036207" y="3004966"/>
            <a:ext cx="2084249" cy="335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Rectangle 62" descr="Lightbulb">
            <a:extLst>
              <a:ext uri="{FF2B5EF4-FFF2-40B4-BE49-F238E27FC236}">
                <a16:creationId xmlns:a16="http://schemas.microsoft.com/office/drawing/2014/main" id="{90A21C0D-4522-B7B4-7501-3EAA5AE78C8D}"/>
              </a:ext>
            </a:extLst>
          </p:cNvPr>
          <p:cNvSpPr/>
          <p:nvPr/>
        </p:nvSpPr>
        <p:spPr>
          <a:xfrm>
            <a:off x="8073112" y="4540327"/>
            <a:ext cx="630000" cy="63000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45E335-B36D-40E9-856D-A8EE9782D959}"/>
              </a:ext>
            </a:extLst>
          </p:cNvPr>
          <p:cNvSpPr txBox="1"/>
          <p:nvPr/>
        </p:nvSpPr>
        <p:spPr>
          <a:xfrm>
            <a:off x="7361723" y="3642408"/>
            <a:ext cx="2047965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 Innovation</a:t>
            </a:r>
            <a:b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en-US" sz="1000" cap="all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867A70-889D-769B-1085-FB4891E68CB8}"/>
              </a:ext>
            </a:extLst>
          </p:cNvPr>
          <p:cNvSpPr txBox="1"/>
          <p:nvPr/>
        </p:nvSpPr>
        <p:spPr>
          <a:xfrm>
            <a:off x="7425585" y="5468145"/>
            <a:ext cx="192024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SM innovations leveraging the SMIP, Profiles and Apps…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86B12D7-D164-FE79-9729-C9E787676F9B}"/>
              </a:ext>
            </a:extLst>
          </p:cNvPr>
          <p:cNvSpPr/>
          <p:nvPr/>
        </p:nvSpPr>
        <p:spPr>
          <a:xfrm>
            <a:off x="7343581" y="3004966"/>
            <a:ext cx="2084249" cy="335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tangle 67" descr="Factory">
            <a:extLst>
              <a:ext uri="{FF2B5EF4-FFF2-40B4-BE49-F238E27FC236}">
                <a16:creationId xmlns:a16="http://schemas.microsoft.com/office/drawing/2014/main" id="{9F7C00AA-300B-616F-2FFA-78C341619B81}"/>
              </a:ext>
            </a:extLst>
          </p:cNvPr>
          <p:cNvSpPr/>
          <p:nvPr/>
        </p:nvSpPr>
        <p:spPr>
          <a:xfrm>
            <a:off x="10521933" y="4540327"/>
            <a:ext cx="630000" cy="630000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AF2478-BFAE-F9CB-58D4-7BB63DEC4862}"/>
              </a:ext>
            </a:extLst>
          </p:cNvPr>
          <p:cNvSpPr txBox="1"/>
          <p:nvPr/>
        </p:nvSpPr>
        <p:spPr>
          <a:xfrm>
            <a:off x="9796082" y="3642408"/>
            <a:ext cx="2084249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b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000" b="1" i="0" u="none" strike="noStrike" kern="1200" cap="all" spc="0" normalizeH="0" baseline="0" noProof="0">
                <a:ln>
                  <a:noFill/>
                </a:ln>
                <a:solidFill>
                  <a:srgbClr val="32363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kumimoji="0" lang="en-US" sz="1000" b="1" i="0" u="none" strike="noStrike" kern="1200" cap="all" spc="0" normalizeH="0" baseline="0" noProof="0">
              <a:ln>
                <a:noFill/>
              </a:ln>
              <a:solidFill>
                <a:srgbClr val="FFFF00"/>
              </a:solidFill>
              <a:effectLst>
                <a:glow rad="88900">
                  <a:srgbClr val="32363F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EA578C-F643-7622-B8A6-25C5D5FF8E28}"/>
              </a:ext>
            </a:extLst>
          </p:cNvPr>
          <p:cNvSpPr txBox="1"/>
          <p:nvPr/>
        </p:nvSpPr>
        <p:spPr>
          <a:xfrm>
            <a:off x="9852247" y="5468145"/>
            <a:ext cx="1971919" cy="848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Free, pre-production use of CESMII capabilities for Proof-of-Concept development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07107-8242-95ED-2195-8639C4E2764D}"/>
              </a:ext>
            </a:extLst>
          </p:cNvPr>
          <p:cNvSpPr/>
          <p:nvPr/>
        </p:nvSpPr>
        <p:spPr>
          <a:xfrm>
            <a:off x="9796082" y="3004966"/>
            <a:ext cx="2084249" cy="335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EB93E6-C9D8-F74F-15D5-ED30F16043BF}"/>
              </a:ext>
            </a:extLst>
          </p:cNvPr>
          <p:cNvSpPr txBox="1"/>
          <p:nvPr/>
        </p:nvSpPr>
        <p:spPr>
          <a:xfrm>
            <a:off x="2588991" y="3004966"/>
            <a:ext cx="2084249" cy="53110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 Technologies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E605911-B117-3977-5329-BC2B2A180974}"/>
              </a:ext>
            </a:extLst>
          </p:cNvPr>
          <p:cNvSpPr txBox="1"/>
          <p:nvPr/>
        </p:nvSpPr>
        <p:spPr>
          <a:xfrm>
            <a:off x="5036207" y="3004966"/>
            <a:ext cx="2084249" cy="53110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Advance SM  Practices &amp; Knowledge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980457-38A3-93C3-8B25-B1F2B7F9E941}"/>
              </a:ext>
            </a:extLst>
          </p:cNvPr>
          <p:cNvSpPr txBox="1"/>
          <p:nvPr/>
        </p:nvSpPr>
        <p:spPr>
          <a:xfrm>
            <a:off x="7343581" y="3004966"/>
            <a:ext cx="2084249" cy="53110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 &amp; Validate</a:t>
            </a:r>
            <a:b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 Capabilities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D6694F-30D4-1F3C-8975-FD821784C6D1}"/>
              </a:ext>
            </a:extLst>
          </p:cNvPr>
          <p:cNvSpPr txBox="1"/>
          <p:nvPr/>
        </p:nvSpPr>
        <p:spPr>
          <a:xfrm>
            <a:off x="9796082" y="3004966"/>
            <a:ext cx="2084249" cy="531105"/>
          </a:xfrm>
          <a:prstGeom prst="rect">
            <a:avLst/>
          </a:prstGeom>
          <a:solidFill>
            <a:schemeClr val="tx1"/>
          </a:solidFill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Pilot SM Technologies, Tools and Practices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C6C7AE-B93C-B7E4-A1F0-7CFCF6679554}"/>
              </a:ext>
            </a:extLst>
          </p:cNvPr>
          <p:cNvSpPr txBox="1"/>
          <p:nvPr/>
        </p:nvSpPr>
        <p:spPr>
          <a:xfrm>
            <a:off x="141774" y="3004966"/>
            <a:ext cx="2084249" cy="531105"/>
          </a:xfrm>
          <a:prstGeom prst="rect">
            <a:avLst/>
          </a:prstGeom>
          <a:solidFill>
            <a:schemeClr val="tx1"/>
          </a:solidFill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 Enabling Technologies (ASCPM*)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284B20-EFD9-8CC0-2EB3-8B0171F7B13F}"/>
              </a:ext>
            </a:extLst>
          </p:cNvPr>
          <p:cNvSpPr txBox="1"/>
          <p:nvPr/>
        </p:nvSpPr>
        <p:spPr>
          <a:xfrm>
            <a:off x="7345988" y="2583453"/>
            <a:ext cx="4542696" cy="386638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 SM Capabilities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670C75-3CE4-09A1-34DD-C9F95A270D69}"/>
              </a:ext>
            </a:extLst>
          </p:cNvPr>
          <p:cNvSpPr txBox="1"/>
          <p:nvPr/>
        </p:nvSpPr>
        <p:spPr>
          <a:xfrm>
            <a:off x="140321" y="2583452"/>
            <a:ext cx="6994726" cy="386638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Create &amp; Scale SM Capabilities</a:t>
            </a:r>
          </a:p>
        </p:txBody>
      </p: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568D57FF-19B5-F12A-6BC0-9D9C65E8F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6143" y="6512571"/>
            <a:ext cx="2743200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9A4AF-3678-FD37-0AE3-39A19C06086A}"/>
              </a:ext>
            </a:extLst>
          </p:cNvPr>
          <p:cNvSpPr txBox="1"/>
          <p:nvPr/>
        </p:nvSpPr>
        <p:spPr>
          <a:xfrm>
            <a:off x="236449" y="39775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❷ ❸ ❹ </a:t>
            </a:r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❺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❻</a:t>
            </a:r>
            <a:endParaRPr 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EC3BFC-74D9-923E-57FD-633DB6E25458}"/>
              </a:ext>
            </a:extLst>
          </p:cNvPr>
          <p:cNvSpPr/>
          <p:nvPr/>
        </p:nvSpPr>
        <p:spPr>
          <a:xfrm>
            <a:off x="9163157" y="2273712"/>
            <a:ext cx="195025" cy="195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32EE-DF58-6ADE-2022-AD550F31595A}"/>
              </a:ext>
            </a:extLst>
          </p:cNvPr>
          <p:cNvSpPr txBox="1"/>
          <p:nvPr/>
        </p:nvSpPr>
        <p:spPr>
          <a:xfrm>
            <a:off x="8971612" y="2235241"/>
            <a:ext cx="1920240" cy="2716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Primary Impact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427375-8F13-702A-C573-7B843FF4979E}"/>
              </a:ext>
            </a:extLst>
          </p:cNvPr>
          <p:cNvSpPr/>
          <p:nvPr/>
        </p:nvSpPr>
        <p:spPr>
          <a:xfrm>
            <a:off x="10577429" y="2273712"/>
            <a:ext cx="195025" cy="195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3364F-836E-6B73-F007-E4014C817454}"/>
              </a:ext>
            </a:extLst>
          </p:cNvPr>
          <p:cNvSpPr txBox="1"/>
          <p:nvPr/>
        </p:nvSpPr>
        <p:spPr>
          <a:xfrm>
            <a:off x="10708294" y="2235241"/>
            <a:ext cx="1920240" cy="2716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Secondary 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FFCC7-8D49-5CAB-C58A-96B729084F07}"/>
              </a:ext>
            </a:extLst>
          </p:cNvPr>
          <p:cNvSpPr txBox="1"/>
          <p:nvPr/>
        </p:nvSpPr>
        <p:spPr>
          <a:xfrm>
            <a:off x="2723284" y="39775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</a:t>
            </a:r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❷ ❸ ❹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❺ ❻</a:t>
            </a:r>
            <a:endParaRPr 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C766A-0B51-52B2-FE89-CC55CB240887}"/>
              </a:ext>
            </a:extLst>
          </p:cNvPr>
          <p:cNvSpPr txBox="1"/>
          <p:nvPr/>
        </p:nvSpPr>
        <p:spPr>
          <a:xfrm>
            <a:off x="5181600" y="39775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</a:t>
            </a:r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❷ ❸ ❹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❺ </a:t>
            </a:r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❻</a:t>
            </a:r>
            <a:endParaRPr lang="en-US" sz="140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C336E-5074-510D-B46E-B4D2FB66C810}"/>
              </a:ext>
            </a:extLst>
          </p:cNvPr>
          <p:cNvSpPr txBox="1"/>
          <p:nvPr/>
        </p:nvSpPr>
        <p:spPr>
          <a:xfrm>
            <a:off x="7497667" y="39775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 ❷ ❸ ❹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❺ ❻</a:t>
            </a:r>
            <a:endParaRPr 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4C9D0-D6AD-833C-7691-5AF8995F08E1}"/>
              </a:ext>
            </a:extLst>
          </p:cNvPr>
          <p:cNvSpPr txBox="1"/>
          <p:nvPr/>
        </p:nvSpPr>
        <p:spPr>
          <a:xfrm>
            <a:off x="9922533" y="39775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❷</a:t>
            </a:r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❸ ❹ </a:t>
            </a:r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❺ ❻</a:t>
            </a:r>
            <a:endParaRPr 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C3A26D-7AFD-A005-62B1-0A8A99C16BE9}"/>
              </a:ext>
            </a:extLst>
          </p:cNvPr>
          <p:cNvSpPr txBox="1"/>
          <p:nvPr/>
        </p:nvSpPr>
        <p:spPr>
          <a:xfrm>
            <a:off x="157866" y="2227828"/>
            <a:ext cx="117224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/>
              <a:t>Focus on Industry Relevance and the Translatability/Re-Use of Project Outcomes for Many Other Manufacturers</a:t>
            </a:r>
          </a:p>
        </p:txBody>
      </p:sp>
    </p:spTree>
    <p:extLst>
      <p:ext uri="{BB962C8B-B14F-4D97-AF65-F5344CB8AC3E}">
        <p14:creationId xmlns:p14="http://schemas.microsoft.com/office/powerpoint/2010/main" val="37902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ESMII Theme">
  <a:themeElements>
    <a:clrScheme name="CESMII">
      <a:dk1>
        <a:srgbClr val="32363F"/>
      </a:dk1>
      <a:lt1>
        <a:srgbClr val="FFFFFF"/>
      </a:lt1>
      <a:dk2>
        <a:srgbClr val="313C41"/>
      </a:dk2>
      <a:lt2>
        <a:srgbClr val="FFFFFF"/>
      </a:lt2>
      <a:accent1>
        <a:srgbClr val="4084EE"/>
      </a:accent1>
      <a:accent2>
        <a:srgbClr val="58575A"/>
      </a:accent2>
      <a:accent3>
        <a:srgbClr val="9FB520"/>
      </a:accent3>
      <a:accent4>
        <a:srgbClr val="6CA442"/>
      </a:accent4>
      <a:accent5>
        <a:srgbClr val="00ABEE"/>
      </a:accent5>
      <a:accent6>
        <a:srgbClr val="2B45DA"/>
      </a:accent6>
      <a:hlink>
        <a:srgbClr val="5338D2"/>
      </a:hlink>
      <a:folHlink>
        <a:srgbClr val="4B00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SMII Powerpoint Template 08032020.potx" id="{2D8CBCE1-0636-41E7-A5C8-CF56D11FE9B2}" vid="{D860DAB7-0ED3-4162-8B53-486D12710E40}"/>
    </a:ext>
  </a:extLst>
</a:theme>
</file>

<file path=ppt/theme/theme2.xml><?xml version="1.0" encoding="utf-8"?>
<a:theme xmlns:a="http://schemas.openxmlformats.org/drawingml/2006/main" name="2_Office Theme">
  <a:themeElements>
    <a:clrScheme name="CESMII">
      <a:dk1>
        <a:srgbClr val="32363F"/>
      </a:dk1>
      <a:lt1>
        <a:srgbClr val="FFFFFF"/>
      </a:lt1>
      <a:dk2>
        <a:srgbClr val="313C41"/>
      </a:dk2>
      <a:lt2>
        <a:srgbClr val="FFFFFF"/>
      </a:lt2>
      <a:accent1>
        <a:srgbClr val="4084EE"/>
      </a:accent1>
      <a:accent2>
        <a:srgbClr val="58575A"/>
      </a:accent2>
      <a:accent3>
        <a:srgbClr val="9FB520"/>
      </a:accent3>
      <a:accent4>
        <a:srgbClr val="6CA442"/>
      </a:accent4>
      <a:accent5>
        <a:srgbClr val="00ABEE"/>
      </a:accent5>
      <a:accent6>
        <a:srgbClr val="2B45DA"/>
      </a:accent6>
      <a:hlink>
        <a:srgbClr val="5338D2"/>
      </a:hlink>
      <a:folHlink>
        <a:srgbClr val="4B00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41D700F46EE44099436A01D81560E9" ma:contentTypeVersion="17" ma:contentTypeDescription="Create a new document." ma:contentTypeScope="" ma:versionID="21a94f5f97483026c676c06a0ff41243">
  <xsd:schema xmlns:xsd="http://www.w3.org/2001/XMLSchema" xmlns:xs="http://www.w3.org/2001/XMLSchema" xmlns:p="http://schemas.microsoft.com/office/2006/metadata/properties" xmlns:ns2="ffb52771-4077-4295-abc8-6d22e1512ccb" xmlns:ns3="e22c0e90-8141-4b8b-bc97-0a74990c3673" targetNamespace="http://schemas.microsoft.com/office/2006/metadata/properties" ma:root="true" ma:fieldsID="dc721b00bd4093d0b48f1305d4b1a53a" ns2:_="" ns3:_="">
    <xsd:import namespace="ffb52771-4077-4295-abc8-6d22e1512ccb"/>
    <xsd:import namespace="e22c0e90-8141-4b8b-bc97-0a74990c367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Comme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52771-4077-4295-abc8-6d22e1512c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7534a4-6948-4e2b-b8a5-538021e7706a}" ma:internalName="TaxCatchAll" ma:showField="CatchAllData" ma:web="ffb52771-4077-4295-abc8-6d22e1512c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c0e90-8141-4b8b-bc97-0a74990c36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s" ma:index="20" nillable="true" ma:displayName="Comments" ma:description="A description of the purpose of this folder" ma:format="Dropdown" ma:internalName="Comment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6b36a9c-0717-4ed3-840d-52aa863b6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e22c0e90-8141-4b8b-bc97-0a74990c3673" xsi:nil="true"/>
    <lcf76f155ced4ddcb4097134ff3c332f xmlns="e22c0e90-8141-4b8b-bc97-0a74990c3673">
      <Terms xmlns="http://schemas.microsoft.com/office/infopath/2007/PartnerControls"/>
    </lcf76f155ced4ddcb4097134ff3c332f>
    <TaxCatchAll xmlns="ffb52771-4077-4295-abc8-6d22e1512ccb" xsi:nil="true"/>
  </documentManagement>
</p:properties>
</file>

<file path=customXml/itemProps1.xml><?xml version="1.0" encoding="utf-8"?>
<ds:datastoreItem xmlns:ds="http://schemas.openxmlformats.org/officeDocument/2006/customXml" ds:itemID="{5E14AA9D-FBCB-45EB-89E2-C60E36FC8C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32AE1E-67C3-42BE-A501-1FF65CC2C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52771-4077-4295-abc8-6d22e1512ccb"/>
    <ds:schemaRef ds:uri="e22c0e90-8141-4b8b-bc97-0a74990c36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C7D501-CF89-4CA7-AFFE-5EE659CF7DD1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ffb52771-4077-4295-abc8-6d22e1512ccb"/>
    <ds:schemaRef ds:uri="http://schemas.openxmlformats.org/package/2006/metadata/core-properties"/>
    <ds:schemaRef ds:uri="e22c0e90-8141-4b8b-bc97-0a74990c367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33025</TotalTime>
  <Words>1371</Words>
  <Application>Microsoft Office PowerPoint</Application>
  <PresentationFormat>Widescreen</PresentationFormat>
  <Paragraphs>247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CESMII Theme</vt:lpstr>
      <vt:lpstr>2_Office Theme</vt:lpstr>
      <vt:lpstr>PowerPoint Presentation</vt:lpstr>
      <vt:lpstr>PowerPoint Presentation</vt:lpstr>
      <vt:lpstr>PowerPoint Presentation</vt:lpstr>
      <vt:lpstr>SM Technology Building Blocks and Information Flow</vt:lpstr>
      <vt:lpstr>PowerPoint Presentation</vt:lpstr>
      <vt:lpstr>Smart Manufacturing Roadmap Tools</vt:lpstr>
      <vt:lpstr>SM Learning System - Hardware Kit</vt:lpstr>
      <vt:lpstr>PowerPoint Presentation</vt:lpstr>
      <vt:lpstr>Excellence in Execution Strategy &amp; Aligning with Our Metrics</vt:lpstr>
      <vt:lpstr>Industries We Impact</vt:lpstr>
      <vt:lpstr>PowerPoint Presentation</vt:lpstr>
      <vt:lpstr>PowerPoint Presentation</vt:lpstr>
      <vt:lpstr>Project Examples</vt:lpstr>
      <vt:lpstr>Project Examples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Jillian M. Kupchella</dc:creator>
  <cp:lastModifiedBy>Haresh Malkani</cp:lastModifiedBy>
  <cp:revision>69</cp:revision>
  <dcterms:created xsi:type="dcterms:W3CDTF">2019-11-10T20:39:47Z</dcterms:created>
  <dcterms:modified xsi:type="dcterms:W3CDTF">2023-06-01T08:58:21Z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0x0101004D41D700F46EE44099436A01D81560E9</vt:lpwstr>
  </property>
  <property fmtid="{D5CDD505-2E9C-101B-9397-08002B2CF9AE}" pid="3" name="MediaServiceImageTags">
    <vt:lpwstr/>
  </property>
</Properties>
</file>